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77" r:id="rId3"/>
    <p:sldId id="282" r:id="rId4"/>
    <p:sldId id="276" r:id="rId5"/>
    <p:sldId id="278" r:id="rId6"/>
    <p:sldId id="279" r:id="rId7"/>
    <p:sldId id="280" r:id="rId8"/>
    <p:sldId id="281" r:id="rId9"/>
    <p:sldId id="257" r:id="rId10"/>
    <p:sldId id="258" r:id="rId11"/>
    <p:sldId id="259" r:id="rId12"/>
    <p:sldId id="260" r:id="rId13"/>
    <p:sldId id="261" r:id="rId14"/>
    <p:sldId id="263" r:id="rId15"/>
    <p:sldId id="274" r:id="rId16"/>
    <p:sldId id="262" r:id="rId17"/>
    <p:sldId id="264" r:id="rId18"/>
    <p:sldId id="265" r:id="rId19"/>
    <p:sldId id="266" r:id="rId20"/>
    <p:sldId id="267" r:id="rId21"/>
    <p:sldId id="268" r:id="rId22"/>
    <p:sldId id="269" r:id="rId23"/>
    <p:sldId id="270" r:id="rId24"/>
    <p:sldId id="271" r:id="rId25"/>
    <p:sldId id="272" r:id="rId26"/>
    <p:sldId id="273" r:id="rId27"/>
    <p:sldId id="27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37"/>
    <p:restoredTop sz="78190"/>
  </p:normalViewPr>
  <p:slideViewPr>
    <p:cSldViewPr snapToGrid="0" snapToObjects="1">
      <p:cViewPr varScale="1">
        <p:scale>
          <a:sx n="74" d="100"/>
          <a:sy n="74" d="100"/>
        </p:scale>
        <p:origin x="288" y="176"/>
      </p:cViewPr>
      <p:guideLst/>
    </p:cSldViewPr>
  </p:slideViewPr>
  <p:outlineViewPr>
    <p:cViewPr>
      <p:scale>
        <a:sx n="33" d="100"/>
        <a:sy n="33" d="100"/>
      </p:scale>
      <p:origin x="0" y="-292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276BD1-1D31-4F49-AA40-7DFA8836AD89}" type="datetimeFigureOut">
              <a:rPr lang="en-US" smtClean="0"/>
              <a:t>3/29/21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8E3782-8E78-2243-8C46-13CC2BD0A0B9}" type="slidenum">
              <a:rPr lang="en-US" smtClean="0"/>
              <a:t>‹#›</a:t>
            </a:fld>
            <a:endParaRPr lang="en-US"/>
          </a:p>
        </p:txBody>
      </p:sp>
    </p:spTree>
    <p:extLst>
      <p:ext uri="{BB962C8B-B14F-4D97-AF65-F5344CB8AC3E}">
        <p14:creationId xmlns:p14="http://schemas.microsoft.com/office/powerpoint/2010/main" val="334625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competitive awards</a:t>
            </a:r>
          </a:p>
        </p:txBody>
      </p:sp>
      <p:sp>
        <p:nvSpPr>
          <p:cNvPr id="4" name="Slide Number Placeholder 3"/>
          <p:cNvSpPr>
            <a:spLocks noGrp="1"/>
          </p:cNvSpPr>
          <p:nvPr>
            <p:ph type="sldNum" sz="quarter" idx="5"/>
          </p:nvPr>
        </p:nvSpPr>
        <p:spPr/>
        <p:txBody>
          <a:bodyPr/>
          <a:lstStyle/>
          <a:p>
            <a:fld id="{D48E3782-8E78-2243-8C46-13CC2BD0A0B9}" type="slidenum">
              <a:rPr lang="en-US" smtClean="0"/>
              <a:t>2</a:t>
            </a:fld>
            <a:endParaRPr lang="en-US"/>
          </a:p>
        </p:txBody>
      </p:sp>
    </p:spTree>
    <p:extLst>
      <p:ext uri="{BB962C8B-B14F-4D97-AF65-F5344CB8AC3E}">
        <p14:creationId xmlns:p14="http://schemas.microsoft.com/office/powerpoint/2010/main" val="1648674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Churchill was set up at the request of Sir Winston Churchill in order to fulfil his vision of US–UK scientific exchange with the goal of advancing science and technology on both sides of the Atlantic, helping to ensure our future prosperity and security. Applicants in the sciences and engineering will demonstrate accomplishments in extensive laboratory experience, internships, or other related work, while applicants in mathematics will show substantial independent work or other projects. The Committee looks for originality and creativity. Understanding the time commitment required by research, the Churchill Foundation does not seek so-called “well-rounded” applicants; instead, it seeks applicants with what we call interesting “jagged edges.” The Committee also takes into account interests and achievements outside of research,.</a:t>
            </a:r>
          </a:p>
        </p:txBody>
      </p:sp>
      <p:sp>
        <p:nvSpPr>
          <p:cNvPr id="4" name="Slide Number Placeholder 3"/>
          <p:cNvSpPr>
            <a:spLocks noGrp="1"/>
          </p:cNvSpPr>
          <p:nvPr>
            <p:ph type="sldNum" sz="quarter" idx="5"/>
          </p:nvPr>
        </p:nvSpPr>
        <p:spPr/>
        <p:txBody>
          <a:bodyPr/>
          <a:lstStyle/>
          <a:p>
            <a:fld id="{D48E3782-8E78-2243-8C46-13CC2BD0A0B9}" type="slidenum">
              <a:rPr lang="en-US" smtClean="0"/>
              <a:t>12</a:t>
            </a:fld>
            <a:endParaRPr lang="en-US"/>
          </a:p>
        </p:txBody>
      </p:sp>
    </p:spTree>
    <p:extLst>
      <p:ext uri="{BB962C8B-B14F-4D97-AF65-F5344CB8AC3E}">
        <p14:creationId xmlns:p14="http://schemas.microsoft.com/office/powerpoint/2010/main" val="1204336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Gates Cambridge Scholarship program was established by a donation from the Bill and Melinda Gates Foundation to the University of Cambridge; this is the largest ever single donation to a UK university. Candidates will be expected to have excellent transcripts showing evidence of sustained achievement in study, together with academic references that speak of the candidate's leadership potential, social commitment, intellectual ability, and why further study at Cambridge is appropriate.  The Gates Trust looks for students with enthusiasm, robustness of intellect, a willingness to engage, and humility. Applicants will provide evidence of their past, current and future commitment to the societies in which they will live and work. Those applying for taught Masters should pay special attention to explaining why this is the optimal course for them and how it is critical to their future academic or professional training plans. Most programs will require proof of correspondence with a research faculty mentor,</a:t>
            </a:r>
          </a:p>
        </p:txBody>
      </p:sp>
      <p:sp>
        <p:nvSpPr>
          <p:cNvPr id="4" name="Slide Number Placeholder 3"/>
          <p:cNvSpPr>
            <a:spLocks noGrp="1"/>
          </p:cNvSpPr>
          <p:nvPr>
            <p:ph type="sldNum" sz="quarter" idx="5"/>
          </p:nvPr>
        </p:nvSpPr>
        <p:spPr/>
        <p:txBody>
          <a:bodyPr/>
          <a:lstStyle/>
          <a:p>
            <a:fld id="{D48E3782-8E78-2243-8C46-13CC2BD0A0B9}" type="slidenum">
              <a:rPr lang="en-US" smtClean="0"/>
              <a:t>13</a:t>
            </a:fld>
            <a:endParaRPr lang="en-US"/>
          </a:p>
        </p:txBody>
      </p:sp>
    </p:spTree>
    <p:extLst>
      <p:ext uri="{BB962C8B-B14F-4D97-AF65-F5344CB8AC3E}">
        <p14:creationId xmlns:p14="http://schemas.microsoft.com/office/powerpoint/2010/main" val="3501242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George J. Mitchell Scholarship Program, sponsored by the US-Ireland Alliance and named to honor former US Senator George Mitchell's pivotal contribution to the Northern Ireland peace process, is designed to introduce and connect generations of future American leaders to the island of Ireland, while recognizing and fostering intellectual achievement, leadership, and a commitment to community and public service.</a:t>
            </a:r>
          </a:p>
        </p:txBody>
      </p:sp>
      <p:sp>
        <p:nvSpPr>
          <p:cNvPr id="4" name="Slide Number Placeholder 3"/>
          <p:cNvSpPr>
            <a:spLocks noGrp="1"/>
          </p:cNvSpPr>
          <p:nvPr>
            <p:ph type="sldNum" sz="quarter" idx="5"/>
          </p:nvPr>
        </p:nvSpPr>
        <p:spPr/>
        <p:txBody>
          <a:bodyPr/>
          <a:lstStyle/>
          <a:p>
            <a:fld id="{D48E3782-8E78-2243-8C46-13CC2BD0A0B9}" type="slidenum">
              <a:rPr lang="en-US" smtClean="0"/>
              <a:t>14</a:t>
            </a:fld>
            <a:endParaRPr lang="en-US"/>
          </a:p>
        </p:txBody>
      </p:sp>
    </p:spTree>
    <p:extLst>
      <p:ext uri="{BB962C8B-B14F-4D97-AF65-F5344CB8AC3E}">
        <p14:creationId xmlns:p14="http://schemas.microsoft.com/office/powerpoint/2010/main" val="3518365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the process starts now, and the applications are not due until the fall semester; the best applications are those that have been shown a lot of love and attention and hard work.</a:t>
            </a:r>
          </a:p>
        </p:txBody>
      </p:sp>
      <p:sp>
        <p:nvSpPr>
          <p:cNvPr id="4" name="Slide Number Placeholder 3"/>
          <p:cNvSpPr>
            <a:spLocks noGrp="1"/>
          </p:cNvSpPr>
          <p:nvPr>
            <p:ph type="sldNum" sz="quarter" idx="5"/>
          </p:nvPr>
        </p:nvSpPr>
        <p:spPr/>
        <p:txBody>
          <a:bodyPr/>
          <a:lstStyle/>
          <a:p>
            <a:fld id="{D48E3782-8E78-2243-8C46-13CC2BD0A0B9}" type="slidenum">
              <a:rPr lang="en-US" smtClean="0"/>
              <a:t>16</a:t>
            </a:fld>
            <a:endParaRPr lang="en-US"/>
          </a:p>
        </p:txBody>
      </p:sp>
    </p:spTree>
    <p:extLst>
      <p:ext uri="{BB962C8B-B14F-4D97-AF65-F5344CB8AC3E}">
        <p14:creationId xmlns:p14="http://schemas.microsoft.com/office/powerpoint/2010/main" val="930662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these in mind when crafting your pre-application essay! // Important for creating a compelling narrative; an important piece in being able to connect the dots</a:t>
            </a:r>
          </a:p>
        </p:txBody>
      </p:sp>
      <p:sp>
        <p:nvSpPr>
          <p:cNvPr id="4" name="Slide Number Placeholder 3"/>
          <p:cNvSpPr>
            <a:spLocks noGrp="1"/>
          </p:cNvSpPr>
          <p:nvPr>
            <p:ph type="sldNum" sz="quarter" idx="5"/>
          </p:nvPr>
        </p:nvSpPr>
        <p:spPr/>
        <p:txBody>
          <a:bodyPr/>
          <a:lstStyle/>
          <a:p>
            <a:fld id="{D48E3782-8E78-2243-8C46-13CC2BD0A0B9}" type="slidenum">
              <a:rPr lang="en-US" smtClean="0"/>
              <a:t>17</a:t>
            </a:fld>
            <a:endParaRPr lang="en-US"/>
          </a:p>
        </p:txBody>
      </p:sp>
    </p:spTree>
    <p:extLst>
      <p:ext uri="{BB962C8B-B14F-4D97-AF65-F5344CB8AC3E}">
        <p14:creationId xmlns:p14="http://schemas.microsoft.com/office/powerpoint/2010/main" val="1404255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specific and concise; set up the problem/issue, state your idea and how you implemented it, share how you overcame challenges, and describe the lasting impact</a:t>
            </a:r>
          </a:p>
        </p:txBody>
      </p:sp>
      <p:sp>
        <p:nvSpPr>
          <p:cNvPr id="4" name="Slide Number Placeholder 3"/>
          <p:cNvSpPr>
            <a:spLocks noGrp="1"/>
          </p:cNvSpPr>
          <p:nvPr>
            <p:ph type="sldNum" sz="quarter" idx="5"/>
          </p:nvPr>
        </p:nvSpPr>
        <p:spPr/>
        <p:txBody>
          <a:bodyPr/>
          <a:lstStyle/>
          <a:p>
            <a:fld id="{D48E3782-8E78-2243-8C46-13CC2BD0A0B9}" type="slidenum">
              <a:rPr lang="en-US" smtClean="0"/>
              <a:t>18</a:t>
            </a:fld>
            <a:endParaRPr lang="en-US"/>
          </a:p>
        </p:txBody>
      </p:sp>
    </p:spTree>
    <p:extLst>
      <p:ext uri="{BB962C8B-B14F-4D97-AF65-F5344CB8AC3E}">
        <p14:creationId xmlns:p14="http://schemas.microsoft.com/office/powerpoint/2010/main" val="2221323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opportunity to add another compelling dimension to your application; especially in cases where your service has had major impact</a:t>
            </a:r>
          </a:p>
        </p:txBody>
      </p:sp>
      <p:sp>
        <p:nvSpPr>
          <p:cNvPr id="4" name="Slide Number Placeholder 3"/>
          <p:cNvSpPr>
            <a:spLocks noGrp="1"/>
          </p:cNvSpPr>
          <p:nvPr>
            <p:ph type="sldNum" sz="quarter" idx="5"/>
          </p:nvPr>
        </p:nvSpPr>
        <p:spPr/>
        <p:txBody>
          <a:bodyPr/>
          <a:lstStyle/>
          <a:p>
            <a:fld id="{D48E3782-8E78-2243-8C46-13CC2BD0A0B9}" type="slidenum">
              <a:rPr lang="en-US" smtClean="0"/>
              <a:t>19</a:t>
            </a:fld>
            <a:endParaRPr lang="en-US"/>
          </a:p>
        </p:txBody>
      </p:sp>
    </p:spTree>
    <p:extLst>
      <p:ext uri="{BB962C8B-B14F-4D97-AF65-F5344CB8AC3E}">
        <p14:creationId xmlns:p14="http://schemas.microsoft.com/office/powerpoint/2010/main" val="1844127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 deep! Must be able to strongly connect the dots</a:t>
            </a:r>
          </a:p>
        </p:txBody>
      </p:sp>
      <p:sp>
        <p:nvSpPr>
          <p:cNvPr id="4" name="Slide Number Placeholder 3"/>
          <p:cNvSpPr>
            <a:spLocks noGrp="1"/>
          </p:cNvSpPr>
          <p:nvPr>
            <p:ph type="sldNum" sz="quarter" idx="5"/>
          </p:nvPr>
        </p:nvSpPr>
        <p:spPr/>
        <p:txBody>
          <a:bodyPr/>
          <a:lstStyle/>
          <a:p>
            <a:fld id="{D48E3782-8E78-2243-8C46-13CC2BD0A0B9}" type="slidenum">
              <a:rPr lang="en-US" smtClean="0"/>
              <a:t>20</a:t>
            </a:fld>
            <a:endParaRPr lang="en-US"/>
          </a:p>
        </p:txBody>
      </p:sp>
    </p:spTree>
    <p:extLst>
      <p:ext uri="{BB962C8B-B14F-4D97-AF65-F5344CB8AC3E}">
        <p14:creationId xmlns:p14="http://schemas.microsoft.com/office/powerpoint/2010/main" val="401115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take these questions lightly! Remember, recipients of these awards not only represent themselves, but the US; </a:t>
            </a:r>
          </a:p>
        </p:txBody>
      </p:sp>
      <p:sp>
        <p:nvSpPr>
          <p:cNvPr id="4" name="Slide Number Placeholder 3"/>
          <p:cNvSpPr>
            <a:spLocks noGrp="1"/>
          </p:cNvSpPr>
          <p:nvPr>
            <p:ph type="sldNum" sz="quarter" idx="5"/>
          </p:nvPr>
        </p:nvSpPr>
        <p:spPr/>
        <p:txBody>
          <a:bodyPr/>
          <a:lstStyle/>
          <a:p>
            <a:fld id="{D48E3782-8E78-2243-8C46-13CC2BD0A0B9}" type="slidenum">
              <a:rPr lang="en-US" smtClean="0"/>
              <a:t>21</a:t>
            </a:fld>
            <a:endParaRPr lang="en-US"/>
          </a:p>
        </p:txBody>
      </p:sp>
    </p:spTree>
    <p:extLst>
      <p:ext uri="{BB962C8B-B14F-4D97-AF65-F5344CB8AC3E}">
        <p14:creationId xmlns:p14="http://schemas.microsoft.com/office/powerpoint/2010/main" val="92789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establish strong justification and reason to study in the UK/Ireland</a:t>
            </a:r>
          </a:p>
        </p:txBody>
      </p:sp>
      <p:sp>
        <p:nvSpPr>
          <p:cNvPr id="4" name="Slide Number Placeholder 3"/>
          <p:cNvSpPr>
            <a:spLocks noGrp="1"/>
          </p:cNvSpPr>
          <p:nvPr>
            <p:ph type="sldNum" sz="quarter" idx="5"/>
          </p:nvPr>
        </p:nvSpPr>
        <p:spPr/>
        <p:txBody>
          <a:bodyPr/>
          <a:lstStyle/>
          <a:p>
            <a:fld id="{D48E3782-8E78-2243-8C46-13CC2BD0A0B9}" type="slidenum">
              <a:rPr lang="en-US" smtClean="0"/>
              <a:t>22</a:t>
            </a:fld>
            <a:endParaRPr lang="en-US"/>
          </a:p>
        </p:txBody>
      </p:sp>
    </p:spTree>
    <p:extLst>
      <p:ext uri="{BB962C8B-B14F-4D97-AF65-F5344CB8AC3E}">
        <p14:creationId xmlns:p14="http://schemas.microsoft.com/office/powerpoint/2010/main" val="4220166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E3782-8E78-2243-8C46-13CC2BD0A0B9}" type="slidenum">
              <a:rPr lang="en-US" smtClean="0"/>
              <a:t>3</a:t>
            </a:fld>
            <a:endParaRPr lang="en-US"/>
          </a:p>
        </p:txBody>
      </p:sp>
    </p:spTree>
    <p:extLst>
      <p:ext uri="{BB962C8B-B14F-4D97-AF65-F5344CB8AC3E}">
        <p14:creationId xmlns:p14="http://schemas.microsoft.com/office/powerpoint/2010/main" val="3983568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thorough, concise, and specific; provide examples</a:t>
            </a:r>
          </a:p>
        </p:txBody>
      </p:sp>
      <p:sp>
        <p:nvSpPr>
          <p:cNvPr id="4" name="Slide Number Placeholder 3"/>
          <p:cNvSpPr>
            <a:spLocks noGrp="1"/>
          </p:cNvSpPr>
          <p:nvPr>
            <p:ph type="sldNum" sz="quarter" idx="5"/>
          </p:nvPr>
        </p:nvSpPr>
        <p:spPr/>
        <p:txBody>
          <a:bodyPr/>
          <a:lstStyle/>
          <a:p>
            <a:fld id="{D48E3782-8E78-2243-8C46-13CC2BD0A0B9}" type="slidenum">
              <a:rPr lang="en-US" smtClean="0"/>
              <a:t>23</a:t>
            </a:fld>
            <a:endParaRPr lang="en-US"/>
          </a:p>
        </p:txBody>
      </p:sp>
    </p:spTree>
    <p:extLst>
      <p:ext uri="{BB962C8B-B14F-4D97-AF65-F5344CB8AC3E}">
        <p14:creationId xmlns:p14="http://schemas.microsoft.com/office/powerpoint/2010/main" val="2263945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screen capture of the required pre-application form to be included with your pre-app materials</a:t>
            </a:r>
          </a:p>
        </p:txBody>
      </p:sp>
      <p:sp>
        <p:nvSpPr>
          <p:cNvPr id="4" name="Slide Number Placeholder 3"/>
          <p:cNvSpPr>
            <a:spLocks noGrp="1"/>
          </p:cNvSpPr>
          <p:nvPr>
            <p:ph type="sldNum" sz="quarter" idx="5"/>
          </p:nvPr>
        </p:nvSpPr>
        <p:spPr/>
        <p:txBody>
          <a:bodyPr/>
          <a:lstStyle/>
          <a:p>
            <a:fld id="{D48E3782-8E78-2243-8C46-13CC2BD0A0B9}" type="slidenum">
              <a:rPr lang="en-US" smtClean="0"/>
              <a:t>24</a:t>
            </a:fld>
            <a:endParaRPr lang="en-US"/>
          </a:p>
        </p:txBody>
      </p:sp>
    </p:spTree>
    <p:extLst>
      <p:ext uri="{BB962C8B-B14F-4D97-AF65-F5344CB8AC3E}">
        <p14:creationId xmlns:p14="http://schemas.microsoft.com/office/powerpoint/2010/main" val="3464125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give to recommenders when you ask for a letter for your pre-application; remember to give them the deadline date!</a:t>
            </a:r>
          </a:p>
        </p:txBody>
      </p:sp>
      <p:sp>
        <p:nvSpPr>
          <p:cNvPr id="4" name="Slide Number Placeholder 3"/>
          <p:cNvSpPr>
            <a:spLocks noGrp="1"/>
          </p:cNvSpPr>
          <p:nvPr>
            <p:ph type="sldNum" sz="quarter" idx="5"/>
          </p:nvPr>
        </p:nvSpPr>
        <p:spPr/>
        <p:txBody>
          <a:bodyPr/>
          <a:lstStyle/>
          <a:p>
            <a:fld id="{D48E3782-8E78-2243-8C46-13CC2BD0A0B9}" type="slidenum">
              <a:rPr lang="en-US" smtClean="0"/>
              <a:t>25</a:t>
            </a:fld>
            <a:endParaRPr lang="en-US"/>
          </a:p>
        </p:txBody>
      </p:sp>
    </p:spTree>
    <p:extLst>
      <p:ext uri="{BB962C8B-B14F-4D97-AF65-F5344CB8AC3E}">
        <p14:creationId xmlns:p14="http://schemas.microsoft.com/office/powerpoint/2010/main" val="1635618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HERE:  You will likely need to establish a relationship with an academic at a UK university.  THIS DOES NOT HAPPEN OVER NIGHT!</a:t>
            </a:r>
          </a:p>
        </p:txBody>
      </p:sp>
      <p:sp>
        <p:nvSpPr>
          <p:cNvPr id="4" name="Slide Number Placeholder 3"/>
          <p:cNvSpPr>
            <a:spLocks noGrp="1"/>
          </p:cNvSpPr>
          <p:nvPr>
            <p:ph type="sldNum" sz="quarter" idx="5"/>
          </p:nvPr>
        </p:nvSpPr>
        <p:spPr/>
        <p:txBody>
          <a:bodyPr/>
          <a:lstStyle/>
          <a:p>
            <a:fld id="{D48E3782-8E78-2243-8C46-13CC2BD0A0B9}" type="slidenum">
              <a:rPr lang="en-US" smtClean="0"/>
              <a:t>26</a:t>
            </a:fld>
            <a:endParaRPr lang="en-US"/>
          </a:p>
        </p:txBody>
      </p:sp>
    </p:spTree>
    <p:extLst>
      <p:ext uri="{BB962C8B-B14F-4D97-AF65-F5344CB8AC3E}">
        <p14:creationId xmlns:p14="http://schemas.microsoft.com/office/powerpoint/2010/main" val="1233010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E3782-8E78-2243-8C46-13CC2BD0A0B9}" type="slidenum">
              <a:rPr lang="en-US" smtClean="0"/>
              <a:t>4</a:t>
            </a:fld>
            <a:endParaRPr lang="en-US"/>
          </a:p>
        </p:txBody>
      </p:sp>
    </p:spTree>
    <p:extLst>
      <p:ext uri="{BB962C8B-B14F-4D97-AF65-F5344CB8AC3E}">
        <p14:creationId xmlns:p14="http://schemas.microsoft.com/office/powerpoint/2010/main" val="970153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who receive these awards WILL have continued research, leadership, service, and academic excellence during this time; hallmark of a leader is one who not one survives but thrives during non-ideal circumstances</a:t>
            </a:r>
          </a:p>
          <a:p>
            <a:endParaRPr lang="en-US" dirty="0"/>
          </a:p>
          <a:p>
            <a:r>
              <a:rPr lang="en-US" dirty="0"/>
              <a:t>Any questions thus far???</a:t>
            </a:r>
          </a:p>
        </p:txBody>
      </p:sp>
      <p:sp>
        <p:nvSpPr>
          <p:cNvPr id="4" name="Slide Number Placeholder 3"/>
          <p:cNvSpPr>
            <a:spLocks noGrp="1"/>
          </p:cNvSpPr>
          <p:nvPr>
            <p:ph type="sldNum" sz="quarter" idx="5"/>
          </p:nvPr>
        </p:nvSpPr>
        <p:spPr/>
        <p:txBody>
          <a:bodyPr/>
          <a:lstStyle/>
          <a:p>
            <a:fld id="{D48E3782-8E78-2243-8C46-13CC2BD0A0B9}" type="slidenum">
              <a:rPr lang="en-US" smtClean="0"/>
              <a:t>5</a:t>
            </a:fld>
            <a:endParaRPr lang="en-US"/>
          </a:p>
        </p:txBody>
      </p:sp>
    </p:spTree>
    <p:extLst>
      <p:ext uri="{BB962C8B-B14F-4D97-AF65-F5344CB8AC3E}">
        <p14:creationId xmlns:p14="http://schemas.microsoft.com/office/powerpoint/2010/main" val="2557834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Stress nature of conversation; importance of alignment and fit of award with the applicant; reiterate competitive nature of awards; not to deter but to be realistic; for example, Fulbright!</a:t>
            </a:r>
          </a:p>
        </p:txBody>
      </p:sp>
      <p:sp>
        <p:nvSpPr>
          <p:cNvPr id="4" name="Slide Number Placeholder 3"/>
          <p:cNvSpPr>
            <a:spLocks noGrp="1"/>
          </p:cNvSpPr>
          <p:nvPr>
            <p:ph type="sldNum" sz="quarter" idx="5"/>
          </p:nvPr>
        </p:nvSpPr>
        <p:spPr/>
        <p:txBody>
          <a:bodyPr/>
          <a:lstStyle/>
          <a:p>
            <a:fld id="{D48E3782-8E78-2243-8C46-13CC2BD0A0B9}" type="slidenum">
              <a:rPr lang="en-US" smtClean="0"/>
              <a:t>6</a:t>
            </a:fld>
            <a:endParaRPr lang="en-US"/>
          </a:p>
        </p:txBody>
      </p:sp>
    </p:spTree>
    <p:extLst>
      <p:ext uri="{BB962C8B-B14F-4D97-AF65-F5344CB8AC3E}">
        <p14:creationId xmlns:p14="http://schemas.microsoft.com/office/powerpoint/2010/main" val="4133661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E3782-8E78-2243-8C46-13CC2BD0A0B9}" type="slidenum">
              <a:rPr lang="en-US" smtClean="0"/>
              <a:t>7</a:t>
            </a:fld>
            <a:endParaRPr lang="en-US"/>
          </a:p>
        </p:txBody>
      </p:sp>
    </p:spTree>
    <p:extLst>
      <p:ext uri="{BB962C8B-B14F-4D97-AF65-F5344CB8AC3E}">
        <p14:creationId xmlns:p14="http://schemas.microsoft.com/office/powerpoint/2010/main" val="1444170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Transformative and immersive academic experience, necessary to further your goals and be successful in your career; strong justification for WHY you need this experience</a:t>
            </a:r>
          </a:p>
          <a:p>
            <a:endParaRPr lang="en-US" dirty="0"/>
          </a:p>
          <a:p>
            <a:r>
              <a:rPr lang="en-US" dirty="0"/>
              <a:t>These awards focus on precision and clarity of goals, ideas, and future impact; strong narrative; compelling story; as you will see, these awards have varying criteria and eligibility, but overlapping selection criteria: VERY strong academic achievement, 3.7+, research, leadership, and/or service accomplishments, and strong reason for study in the UK</a:t>
            </a:r>
          </a:p>
          <a:p>
            <a:endParaRPr lang="en-US" dirty="0"/>
          </a:p>
          <a:p>
            <a:r>
              <a:rPr lang="en-US" dirty="0"/>
              <a:t>Note: I will likely say ‘UK’ awards, but this session and application process refers to the UK AND Ireland awards that I will discuss.</a:t>
            </a:r>
          </a:p>
        </p:txBody>
      </p:sp>
      <p:sp>
        <p:nvSpPr>
          <p:cNvPr id="4" name="Slide Number Placeholder 3"/>
          <p:cNvSpPr>
            <a:spLocks noGrp="1"/>
          </p:cNvSpPr>
          <p:nvPr>
            <p:ph type="sldNum" sz="quarter" idx="5"/>
          </p:nvPr>
        </p:nvSpPr>
        <p:spPr/>
        <p:txBody>
          <a:bodyPr/>
          <a:lstStyle/>
          <a:p>
            <a:fld id="{D48E3782-8E78-2243-8C46-13CC2BD0A0B9}" type="slidenum">
              <a:rPr lang="en-US" smtClean="0"/>
              <a:t>9</a:t>
            </a:fld>
            <a:endParaRPr lang="en-US"/>
          </a:p>
        </p:txBody>
      </p:sp>
    </p:spTree>
    <p:extLst>
      <p:ext uri="{BB962C8B-B14F-4D97-AF65-F5344CB8AC3E}">
        <p14:creationId xmlns:p14="http://schemas.microsoft.com/office/powerpoint/2010/main" val="404146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future leaders, with a lasting understanding of British society, Marshall Scholars will strengthen the enduring relationship between the British and American peoples, their governments and their institutions. Marshall Scholars are talented, independent and wide-ranging in their interests, and their time as Scholars will enhance their intellectual and personal growth. Marshall Scholars are expected to contribute to the advancement of knowledge in science, technology, the humanities and social sciences, and the creative arts, at Britain’s centers of academic excellence. Their direct engagement with Britain through its best academic </a:t>
            </a:r>
            <a:r>
              <a:rPr lang="en-US" dirty="0" err="1"/>
              <a:t>programmes</a:t>
            </a:r>
            <a:r>
              <a:rPr lang="en-US" dirty="0"/>
              <a:t> contributes to their ultimate personal success.</a:t>
            </a:r>
          </a:p>
          <a:p>
            <a:endParaRPr lang="en-US" dirty="0"/>
          </a:p>
          <a:p>
            <a:r>
              <a:rPr lang="en-US" dirty="0"/>
              <a:t>Highly emphasize: outstanding leadership narrative, demonstrated by essays and letters of recommendation</a:t>
            </a:r>
          </a:p>
        </p:txBody>
      </p:sp>
      <p:sp>
        <p:nvSpPr>
          <p:cNvPr id="4" name="Slide Number Placeholder 3"/>
          <p:cNvSpPr>
            <a:spLocks noGrp="1"/>
          </p:cNvSpPr>
          <p:nvPr>
            <p:ph type="sldNum" sz="quarter" idx="5"/>
          </p:nvPr>
        </p:nvSpPr>
        <p:spPr/>
        <p:txBody>
          <a:bodyPr/>
          <a:lstStyle/>
          <a:p>
            <a:fld id="{D48E3782-8E78-2243-8C46-13CC2BD0A0B9}" type="slidenum">
              <a:rPr lang="en-US" smtClean="0"/>
              <a:t>10</a:t>
            </a:fld>
            <a:endParaRPr lang="en-US"/>
          </a:p>
        </p:txBody>
      </p:sp>
    </p:spTree>
    <p:extLst>
      <p:ext uri="{BB962C8B-B14F-4D97-AF65-F5344CB8AC3E}">
        <p14:creationId xmlns:p14="http://schemas.microsoft.com/office/powerpoint/2010/main" val="2582079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Rhodes Scholars are chosen not only for their outstanding scholarly achievements, but for their character, commitment to others and to the common good, and for their potential for leadership in whatever domains their careers may lead. Strongest candidates have: </a:t>
            </a:r>
          </a:p>
          <a:p>
            <a:r>
              <a:rPr lang="en-US" dirty="0"/>
              <a:t>    An outstanding academic record; An exceptional track record of service and leadership (domestically and/or internationally)</a:t>
            </a:r>
          </a:p>
          <a:p>
            <a:r>
              <a:rPr lang="en-US" dirty="0"/>
              <a:t>    Significant accomplishments in athletics, research, or other activities; A strong vision for how their career will have a positive impact on the world</a:t>
            </a:r>
          </a:p>
          <a:p>
            <a:r>
              <a:rPr lang="en-US" dirty="0"/>
              <a:t>    A strong rationale for pursuing a specific graduate program at the University of Oxford</a:t>
            </a:r>
          </a:p>
          <a:p>
            <a:endParaRPr lang="en-US" dirty="0"/>
          </a:p>
        </p:txBody>
      </p:sp>
      <p:sp>
        <p:nvSpPr>
          <p:cNvPr id="4" name="Slide Number Placeholder 3"/>
          <p:cNvSpPr>
            <a:spLocks noGrp="1"/>
          </p:cNvSpPr>
          <p:nvPr>
            <p:ph type="sldNum" sz="quarter" idx="5"/>
          </p:nvPr>
        </p:nvSpPr>
        <p:spPr/>
        <p:txBody>
          <a:bodyPr/>
          <a:lstStyle/>
          <a:p>
            <a:fld id="{D48E3782-8E78-2243-8C46-13CC2BD0A0B9}" type="slidenum">
              <a:rPr lang="en-US" smtClean="0"/>
              <a:t>11</a:t>
            </a:fld>
            <a:endParaRPr lang="en-US"/>
          </a:p>
        </p:txBody>
      </p:sp>
    </p:spTree>
    <p:extLst>
      <p:ext uri="{BB962C8B-B14F-4D97-AF65-F5344CB8AC3E}">
        <p14:creationId xmlns:p14="http://schemas.microsoft.com/office/powerpoint/2010/main" val="3185690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2B9F5-F6E7-6146-9695-4F0F781958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87DF42-25DF-1F4F-AAE7-944C59F04B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E227E0-FEC8-E348-81F6-EFF37DD5681F}"/>
              </a:ext>
            </a:extLst>
          </p:cNvPr>
          <p:cNvSpPr>
            <a:spLocks noGrp="1"/>
          </p:cNvSpPr>
          <p:nvPr>
            <p:ph type="dt" sz="half" idx="10"/>
          </p:nvPr>
        </p:nvSpPr>
        <p:spPr/>
        <p:txBody>
          <a:bodyPr/>
          <a:lstStyle/>
          <a:p>
            <a:fld id="{87A595A2-A873-8E4B-9BF7-B30F0512153B}" type="datetimeFigureOut">
              <a:rPr lang="en-US" smtClean="0"/>
              <a:t>3/29/21</a:t>
            </a:fld>
            <a:endParaRPr lang="en-US"/>
          </a:p>
        </p:txBody>
      </p:sp>
      <p:sp>
        <p:nvSpPr>
          <p:cNvPr id="5" name="Footer Placeholder 4">
            <a:extLst>
              <a:ext uri="{FF2B5EF4-FFF2-40B4-BE49-F238E27FC236}">
                <a16:creationId xmlns:a16="http://schemas.microsoft.com/office/drawing/2014/main" id="{A09B7CD2-E693-044E-A915-630BD80EF4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D1EF2D-2350-A74A-B89C-F13104368635}"/>
              </a:ext>
            </a:extLst>
          </p:cNvPr>
          <p:cNvSpPr>
            <a:spLocks noGrp="1"/>
          </p:cNvSpPr>
          <p:nvPr>
            <p:ph type="sldNum" sz="quarter" idx="12"/>
          </p:nvPr>
        </p:nvSpPr>
        <p:spPr/>
        <p:txBody>
          <a:bodyPr/>
          <a:lstStyle/>
          <a:p>
            <a:fld id="{85C7C709-8CCA-0F4C-B807-348AECDA8C44}" type="slidenum">
              <a:rPr lang="en-US" smtClean="0"/>
              <a:t>‹#›</a:t>
            </a:fld>
            <a:endParaRPr lang="en-US"/>
          </a:p>
        </p:txBody>
      </p:sp>
    </p:spTree>
    <p:extLst>
      <p:ext uri="{BB962C8B-B14F-4D97-AF65-F5344CB8AC3E}">
        <p14:creationId xmlns:p14="http://schemas.microsoft.com/office/powerpoint/2010/main" val="3171191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740FF-D00E-DD45-9AF1-74D3734332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00D75C-EFFF-0849-B05B-352AD4AD0F3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24A38-4C01-0E4E-83A1-AAD069209939}"/>
              </a:ext>
            </a:extLst>
          </p:cNvPr>
          <p:cNvSpPr>
            <a:spLocks noGrp="1"/>
          </p:cNvSpPr>
          <p:nvPr>
            <p:ph type="dt" sz="half" idx="10"/>
          </p:nvPr>
        </p:nvSpPr>
        <p:spPr/>
        <p:txBody>
          <a:bodyPr/>
          <a:lstStyle/>
          <a:p>
            <a:fld id="{87A595A2-A873-8E4B-9BF7-B30F0512153B}" type="datetimeFigureOut">
              <a:rPr lang="en-US" smtClean="0"/>
              <a:t>3/29/21</a:t>
            </a:fld>
            <a:endParaRPr lang="en-US"/>
          </a:p>
        </p:txBody>
      </p:sp>
      <p:sp>
        <p:nvSpPr>
          <p:cNvPr id="5" name="Footer Placeholder 4">
            <a:extLst>
              <a:ext uri="{FF2B5EF4-FFF2-40B4-BE49-F238E27FC236}">
                <a16:creationId xmlns:a16="http://schemas.microsoft.com/office/drawing/2014/main" id="{D69DB308-02CC-C947-B72B-346C3F674D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97EF7F-2B48-6843-855B-798154D25BC4}"/>
              </a:ext>
            </a:extLst>
          </p:cNvPr>
          <p:cNvSpPr>
            <a:spLocks noGrp="1"/>
          </p:cNvSpPr>
          <p:nvPr>
            <p:ph type="sldNum" sz="quarter" idx="12"/>
          </p:nvPr>
        </p:nvSpPr>
        <p:spPr/>
        <p:txBody>
          <a:bodyPr/>
          <a:lstStyle/>
          <a:p>
            <a:fld id="{85C7C709-8CCA-0F4C-B807-348AECDA8C44}" type="slidenum">
              <a:rPr lang="en-US" smtClean="0"/>
              <a:t>‹#›</a:t>
            </a:fld>
            <a:endParaRPr lang="en-US"/>
          </a:p>
        </p:txBody>
      </p:sp>
    </p:spTree>
    <p:extLst>
      <p:ext uri="{BB962C8B-B14F-4D97-AF65-F5344CB8AC3E}">
        <p14:creationId xmlns:p14="http://schemas.microsoft.com/office/powerpoint/2010/main" val="1733052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C27B57-4E57-EC48-A1D0-4073C3201B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7CD56E-F42A-6644-9659-35D7B2F9200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6E1E4F-8E60-5B49-8B8B-235982B27655}"/>
              </a:ext>
            </a:extLst>
          </p:cNvPr>
          <p:cNvSpPr>
            <a:spLocks noGrp="1"/>
          </p:cNvSpPr>
          <p:nvPr>
            <p:ph type="dt" sz="half" idx="10"/>
          </p:nvPr>
        </p:nvSpPr>
        <p:spPr/>
        <p:txBody>
          <a:bodyPr/>
          <a:lstStyle/>
          <a:p>
            <a:fld id="{87A595A2-A873-8E4B-9BF7-B30F0512153B}" type="datetimeFigureOut">
              <a:rPr lang="en-US" smtClean="0"/>
              <a:t>3/29/21</a:t>
            </a:fld>
            <a:endParaRPr lang="en-US"/>
          </a:p>
        </p:txBody>
      </p:sp>
      <p:sp>
        <p:nvSpPr>
          <p:cNvPr id="5" name="Footer Placeholder 4">
            <a:extLst>
              <a:ext uri="{FF2B5EF4-FFF2-40B4-BE49-F238E27FC236}">
                <a16:creationId xmlns:a16="http://schemas.microsoft.com/office/drawing/2014/main" id="{977C92D0-35A6-7944-A2A6-2C0E6AC304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DBBB10-CCD2-CC4B-9A5E-1F4FADD8CBA5}"/>
              </a:ext>
            </a:extLst>
          </p:cNvPr>
          <p:cNvSpPr>
            <a:spLocks noGrp="1"/>
          </p:cNvSpPr>
          <p:nvPr>
            <p:ph type="sldNum" sz="quarter" idx="12"/>
          </p:nvPr>
        </p:nvSpPr>
        <p:spPr/>
        <p:txBody>
          <a:bodyPr/>
          <a:lstStyle/>
          <a:p>
            <a:fld id="{85C7C709-8CCA-0F4C-B807-348AECDA8C44}" type="slidenum">
              <a:rPr lang="en-US" smtClean="0"/>
              <a:t>‹#›</a:t>
            </a:fld>
            <a:endParaRPr lang="en-US"/>
          </a:p>
        </p:txBody>
      </p:sp>
    </p:spTree>
    <p:extLst>
      <p:ext uri="{BB962C8B-B14F-4D97-AF65-F5344CB8AC3E}">
        <p14:creationId xmlns:p14="http://schemas.microsoft.com/office/powerpoint/2010/main" val="3516124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020DA-FB4E-644D-96D3-EA9BA2C8CD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8591FB-526B-4542-895E-BF223F75521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C8A96A-AA51-054D-A5D1-0E6F8B8D3E6B}"/>
              </a:ext>
            </a:extLst>
          </p:cNvPr>
          <p:cNvSpPr>
            <a:spLocks noGrp="1"/>
          </p:cNvSpPr>
          <p:nvPr>
            <p:ph type="dt" sz="half" idx="10"/>
          </p:nvPr>
        </p:nvSpPr>
        <p:spPr/>
        <p:txBody>
          <a:bodyPr/>
          <a:lstStyle/>
          <a:p>
            <a:fld id="{87A595A2-A873-8E4B-9BF7-B30F0512153B}" type="datetimeFigureOut">
              <a:rPr lang="en-US" smtClean="0"/>
              <a:t>3/29/21</a:t>
            </a:fld>
            <a:endParaRPr lang="en-US"/>
          </a:p>
        </p:txBody>
      </p:sp>
      <p:sp>
        <p:nvSpPr>
          <p:cNvPr id="5" name="Footer Placeholder 4">
            <a:extLst>
              <a:ext uri="{FF2B5EF4-FFF2-40B4-BE49-F238E27FC236}">
                <a16:creationId xmlns:a16="http://schemas.microsoft.com/office/drawing/2014/main" id="{A367F0C4-E11E-CE45-B271-AFDFD5C36F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B6A32-F6AA-0B46-A65C-1133DC0D02EF}"/>
              </a:ext>
            </a:extLst>
          </p:cNvPr>
          <p:cNvSpPr>
            <a:spLocks noGrp="1"/>
          </p:cNvSpPr>
          <p:nvPr>
            <p:ph type="sldNum" sz="quarter" idx="12"/>
          </p:nvPr>
        </p:nvSpPr>
        <p:spPr/>
        <p:txBody>
          <a:bodyPr/>
          <a:lstStyle/>
          <a:p>
            <a:fld id="{85C7C709-8CCA-0F4C-B807-348AECDA8C44}" type="slidenum">
              <a:rPr lang="en-US" smtClean="0"/>
              <a:t>‹#›</a:t>
            </a:fld>
            <a:endParaRPr lang="en-US"/>
          </a:p>
        </p:txBody>
      </p:sp>
    </p:spTree>
    <p:extLst>
      <p:ext uri="{BB962C8B-B14F-4D97-AF65-F5344CB8AC3E}">
        <p14:creationId xmlns:p14="http://schemas.microsoft.com/office/powerpoint/2010/main" val="1724035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4C455-05EE-9D49-8094-C25A5CAAE1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1B1D20-1798-EC4F-AA98-C03957E741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892837F-2410-034A-8B34-8789BBE4B602}"/>
              </a:ext>
            </a:extLst>
          </p:cNvPr>
          <p:cNvSpPr>
            <a:spLocks noGrp="1"/>
          </p:cNvSpPr>
          <p:nvPr>
            <p:ph type="dt" sz="half" idx="10"/>
          </p:nvPr>
        </p:nvSpPr>
        <p:spPr/>
        <p:txBody>
          <a:bodyPr/>
          <a:lstStyle/>
          <a:p>
            <a:fld id="{87A595A2-A873-8E4B-9BF7-B30F0512153B}" type="datetimeFigureOut">
              <a:rPr lang="en-US" smtClean="0"/>
              <a:t>3/29/21</a:t>
            </a:fld>
            <a:endParaRPr lang="en-US"/>
          </a:p>
        </p:txBody>
      </p:sp>
      <p:sp>
        <p:nvSpPr>
          <p:cNvPr id="5" name="Footer Placeholder 4">
            <a:extLst>
              <a:ext uri="{FF2B5EF4-FFF2-40B4-BE49-F238E27FC236}">
                <a16:creationId xmlns:a16="http://schemas.microsoft.com/office/drawing/2014/main" id="{27FA9C5D-80F6-DF43-91A9-4400C88475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D5A237-2CFC-2A48-AA92-48C5BEEC0899}"/>
              </a:ext>
            </a:extLst>
          </p:cNvPr>
          <p:cNvSpPr>
            <a:spLocks noGrp="1"/>
          </p:cNvSpPr>
          <p:nvPr>
            <p:ph type="sldNum" sz="quarter" idx="12"/>
          </p:nvPr>
        </p:nvSpPr>
        <p:spPr/>
        <p:txBody>
          <a:bodyPr/>
          <a:lstStyle/>
          <a:p>
            <a:fld id="{85C7C709-8CCA-0F4C-B807-348AECDA8C44}" type="slidenum">
              <a:rPr lang="en-US" smtClean="0"/>
              <a:t>‹#›</a:t>
            </a:fld>
            <a:endParaRPr lang="en-US"/>
          </a:p>
        </p:txBody>
      </p:sp>
    </p:spTree>
    <p:extLst>
      <p:ext uri="{BB962C8B-B14F-4D97-AF65-F5344CB8AC3E}">
        <p14:creationId xmlns:p14="http://schemas.microsoft.com/office/powerpoint/2010/main" val="435687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FD279-3951-1040-B098-81BE96D1AC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75DB7-39E7-104E-8C65-2841ED5E9EB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67481F-DFD8-E144-9E47-1599C3F5334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F53A90-C567-2A4B-B866-738AE8A02377}"/>
              </a:ext>
            </a:extLst>
          </p:cNvPr>
          <p:cNvSpPr>
            <a:spLocks noGrp="1"/>
          </p:cNvSpPr>
          <p:nvPr>
            <p:ph type="dt" sz="half" idx="10"/>
          </p:nvPr>
        </p:nvSpPr>
        <p:spPr/>
        <p:txBody>
          <a:bodyPr/>
          <a:lstStyle/>
          <a:p>
            <a:fld id="{87A595A2-A873-8E4B-9BF7-B30F0512153B}" type="datetimeFigureOut">
              <a:rPr lang="en-US" smtClean="0"/>
              <a:t>3/29/21</a:t>
            </a:fld>
            <a:endParaRPr lang="en-US"/>
          </a:p>
        </p:txBody>
      </p:sp>
      <p:sp>
        <p:nvSpPr>
          <p:cNvPr id="6" name="Footer Placeholder 5">
            <a:extLst>
              <a:ext uri="{FF2B5EF4-FFF2-40B4-BE49-F238E27FC236}">
                <a16:creationId xmlns:a16="http://schemas.microsoft.com/office/drawing/2014/main" id="{4A4ED0BA-ED61-0C48-BA6F-D2BF7A8D7A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70515D-1C9D-BA49-B3F6-3567535F9CEB}"/>
              </a:ext>
            </a:extLst>
          </p:cNvPr>
          <p:cNvSpPr>
            <a:spLocks noGrp="1"/>
          </p:cNvSpPr>
          <p:nvPr>
            <p:ph type="sldNum" sz="quarter" idx="12"/>
          </p:nvPr>
        </p:nvSpPr>
        <p:spPr/>
        <p:txBody>
          <a:bodyPr/>
          <a:lstStyle/>
          <a:p>
            <a:fld id="{85C7C709-8CCA-0F4C-B807-348AECDA8C44}" type="slidenum">
              <a:rPr lang="en-US" smtClean="0"/>
              <a:t>‹#›</a:t>
            </a:fld>
            <a:endParaRPr lang="en-US"/>
          </a:p>
        </p:txBody>
      </p:sp>
    </p:spTree>
    <p:extLst>
      <p:ext uri="{BB962C8B-B14F-4D97-AF65-F5344CB8AC3E}">
        <p14:creationId xmlns:p14="http://schemas.microsoft.com/office/powerpoint/2010/main" val="3321619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F29E7-A972-E34B-8022-381A737582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0A3CCD-3348-6A4A-9D1A-0C64073F51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9AE4D2-0228-AA4A-9DE2-1E3238FD332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C941C0-F845-6B47-84CB-9CDD345606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B399698-814B-3F41-8291-57D8C7D586F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47D34E-7157-EC43-BDF8-4BABF5E325FF}"/>
              </a:ext>
            </a:extLst>
          </p:cNvPr>
          <p:cNvSpPr>
            <a:spLocks noGrp="1"/>
          </p:cNvSpPr>
          <p:nvPr>
            <p:ph type="dt" sz="half" idx="10"/>
          </p:nvPr>
        </p:nvSpPr>
        <p:spPr/>
        <p:txBody>
          <a:bodyPr/>
          <a:lstStyle/>
          <a:p>
            <a:fld id="{87A595A2-A873-8E4B-9BF7-B30F0512153B}" type="datetimeFigureOut">
              <a:rPr lang="en-US" smtClean="0"/>
              <a:t>3/29/21</a:t>
            </a:fld>
            <a:endParaRPr lang="en-US"/>
          </a:p>
        </p:txBody>
      </p:sp>
      <p:sp>
        <p:nvSpPr>
          <p:cNvPr id="8" name="Footer Placeholder 7">
            <a:extLst>
              <a:ext uri="{FF2B5EF4-FFF2-40B4-BE49-F238E27FC236}">
                <a16:creationId xmlns:a16="http://schemas.microsoft.com/office/drawing/2014/main" id="{83A05C79-218F-B740-813A-FD9AD1C451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4E8356-9972-4848-B0CD-88EE939F5C43}"/>
              </a:ext>
            </a:extLst>
          </p:cNvPr>
          <p:cNvSpPr>
            <a:spLocks noGrp="1"/>
          </p:cNvSpPr>
          <p:nvPr>
            <p:ph type="sldNum" sz="quarter" idx="12"/>
          </p:nvPr>
        </p:nvSpPr>
        <p:spPr/>
        <p:txBody>
          <a:bodyPr/>
          <a:lstStyle/>
          <a:p>
            <a:fld id="{85C7C709-8CCA-0F4C-B807-348AECDA8C44}" type="slidenum">
              <a:rPr lang="en-US" smtClean="0"/>
              <a:t>‹#›</a:t>
            </a:fld>
            <a:endParaRPr lang="en-US"/>
          </a:p>
        </p:txBody>
      </p:sp>
    </p:spTree>
    <p:extLst>
      <p:ext uri="{BB962C8B-B14F-4D97-AF65-F5344CB8AC3E}">
        <p14:creationId xmlns:p14="http://schemas.microsoft.com/office/powerpoint/2010/main" val="2539294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96FAB-69A9-3845-B37B-A8E228AA5F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823382-6B8B-6041-95CF-F2CCDE46EB97}"/>
              </a:ext>
            </a:extLst>
          </p:cNvPr>
          <p:cNvSpPr>
            <a:spLocks noGrp="1"/>
          </p:cNvSpPr>
          <p:nvPr>
            <p:ph type="dt" sz="half" idx="10"/>
          </p:nvPr>
        </p:nvSpPr>
        <p:spPr/>
        <p:txBody>
          <a:bodyPr/>
          <a:lstStyle/>
          <a:p>
            <a:fld id="{87A595A2-A873-8E4B-9BF7-B30F0512153B}" type="datetimeFigureOut">
              <a:rPr lang="en-US" smtClean="0"/>
              <a:t>3/29/21</a:t>
            </a:fld>
            <a:endParaRPr lang="en-US"/>
          </a:p>
        </p:txBody>
      </p:sp>
      <p:sp>
        <p:nvSpPr>
          <p:cNvPr id="4" name="Footer Placeholder 3">
            <a:extLst>
              <a:ext uri="{FF2B5EF4-FFF2-40B4-BE49-F238E27FC236}">
                <a16:creationId xmlns:a16="http://schemas.microsoft.com/office/drawing/2014/main" id="{9EFB27D2-7127-034A-A5A7-2949485BB4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36C532-1F4A-F34C-8F70-1F4E7AF2705F}"/>
              </a:ext>
            </a:extLst>
          </p:cNvPr>
          <p:cNvSpPr>
            <a:spLocks noGrp="1"/>
          </p:cNvSpPr>
          <p:nvPr>
            <p:ph type="sldNum" sz="quarter" idx="12"/>
          </p:nvPr>
        </p:nvSpPr>
        <p:spPr/>
        <p:txBody>
          <a:bodyPr/>
          <a:lstStyle/>
          <a:p>
            <a:fld id="{85C7C709-8CCA-0F4C-B807-348AECDA8C44}" type="slidenum">
              <a:rPr lang="en-US" smtClean="0"/>
              <a:t>‹#›</a:t>
            </a:fld>
            <a:endParaRPr lang="en-US"/>
          </a:p>
        </p:txBody>
      </p:sp>
    </p:spTree>
    <p:extLst>
      <p:ext uri="{BB962C8B-B14F-4D97-AF65-F5344CB8AC3E}">
        <p14:creationId xmlns:p14="http://schemas.microsoft.com/office/powerpoint/2010/main" val="2492425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C266BC-F32D-6C4C-9C5A-E148C4C3AF10}"/>
              </a:ext>
            </a:extLst>
          </p:cNvPr>
          <p:cNvSpPr>
            <a:spLocks noGrp="1"/>
          </p:cNvSpPr>
          <p:nvPr>
            <p:ph type="dt" sz="half" idx="10"/>
          </p:nvPr>
        </p:nvSpPr>
        <p:spPr/>
        <p:txBody>
          <a:bodyPr/>
          <a:lstStyle/>
          <a:p>
            <a:fld id="{87A595A2-A873-8E4B-9BF7-B30F0512153B}" type="datetimeFigureOut">
              <a:rPr lang="en-US" smtClean="0"/>
              <a:t>3/29/21</a:t>
            </a:fld>
            <a:endParaRPr lang="en-US"/>
          </a:p>
        </p:txBody>
      </p:sp>
      <p:sp>
        <p:nvSpPr>
          <p:cNvPr id="3" name="Footer Placeholder 2">
            <a:extLst>
              <a:ext uri="{FF2B5EF4-FFF2-40B4-BE49-F238E27FC236}">
                <a16:creationId xmlns:a16="http://schemas.microsoft.com/office/drawing/2014/main" id="{08749163-2A91-D34D-B446-98B317E315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F6D756-686A-964C-9C4E-B2368EDFAAA1}"/>
              </a:ext>
            </a:extLst>
          </p:cNvPr>
          <p:cNvSpPr>
            <a:spLocks noGrp="1"/>
          </p:cNvSpPr>
          <p:nvPr>
            <p:ph type="sldNum" sz="quarter" idx="12"/>
          </p:nvPr>
        </p:nvSpPr>
        <p:spPr/>
        <p:txBody>
          <a:bodyPr/>
          <a:lstStyle/>
          <a:p>
            <a:fld id="{85C7C709-8CCA-0F4C-B807-348AECDA8C44}" type="slidenum">
              <a:rPr lang="en-US" smtClean="0"/>
              <a:t>‹#›</a:t>
            </a:fld>
            <a:endParaRPr lang="en-US"/>
          </a:p>
        </p:txBody>
      </p:sp>
    </p:spTree>
    <p:extLst>
      <p:ext uri="{BB962C8B-B14F-4D97-AF65-F5344CB8AC3E}">
        <p14:creationId xmlns:p14="http://schemas.microsoft.com/office/powerpoint/2010/main" val="3000492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7A40B-9273-B04B-9173-C09E7D4AF8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3540A1-7D1C-094D-8FD5-637BABF78C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081A23-ED06-514C-8351-5E36BF1E26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71B4B1-E78F-4E44-B4CF-3FF0E4D06A32}"/>
              </a:ext>
            </a:extLst>
          </p:cNvPr>
          <p:cNvSpPr>
            <a:spLocks noGrp="1"/>
          </p:cNvSpPr>
          <p:nvPr>
            <p:ph type="dt" sz="half" idx="10"/>
          </p:nvPr>
        </p:nvSpPr>
        <p:spPr/>
        <p:txBody>
          <a:bodyPr/>
          <a:lstStyle/>
          <a:p>
            <a:fld id="{87A595A2-A873-8E4B-9BF7-B30F0512153B}" type="datetimeFigureOut">
              <a:rPr lang="en-US" smtClean="0"/>
              <a:t>3/29/21</a:t>
            </a:fld>
            <a:endParaRPr lang="en-US"/>
          </a:p>
        </p:txBody>
      </p:sp>
      <p:sp>
        <p:nvSpPr>
          <p:cNvPr id="6" name="Footer Placeholder 5">
            <a:extLst>
              <a:ext uri="{FF2B5EF4-FFF2-40B4-BE49-F238E27FC236}">
                <a16:creationId xmlns:a16="http://schemas.microsoft.com/office/drawing/2014/main" id="{94FCF4CB-838B-5644-8DBE-92D99DEAAA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B60253-1D13-8343-8805-DE74C2DC0110}"/>
              </a:ext>
            </a:extLst>
          </p:cNvPr>
          <p:cNvSpPr>
            <a:spLocks noGrp="1"/>
          </p:cNvSpPr>
          <p:nvPr>
            <p:ph type="sldNum" sz="quarter" idx="12"/>
          </p:nvPr>
        </p:nvSpPr>
        <p:spPr/>
        <p:txBody>
          <a:bodyPr/>
          <a:lstStyle/>
          <a:p>
            <a:fld id="{85C7C709-8CCA-0F4C-B807-348AECDA8C44}" type="slidenum">
              <a:rPr lang="en-US" smtClean="0"/>
              <a:t>‹#›</a:t>
            </a:fld>
            <a:endParaRPr lang="en-US"/>
          </a:p>
        </p:txBody>
      </p:sp>
    </p:spTree>
    <p:extLst>
      <p:ext uri="{BB962C8B-B14F-4D97-AF65-F5344CB8AC3E}">
        <p14:creationId xmlns:p14="http://schemas.microsoft.com/office/powerpoint/2010/main" val="3988673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A7F64-07A4-B140-907A-30DF390019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43B442-F975-C347-9A85-08D8A9B1BA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6FF794-553D-DE4B-96C7-3B9DEB3DCC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EDB5C98-01B5-C646-B1D2-5EAFFAA6BF35}"/>
              </a:ext>
            </a:extLst>
          </p:cNvPr>
          <p:cNvSpPr>
            <a:spLocks noGrp="1"/>
          </p:cNvSpPr>
          <p:nvPr>
            <p:ph type="dt" sz="half" idx="10"/>
          </p:nvPr>
        </p:nvSpPr>
        <p:spPr/>
        <p:txBody>
          <a:bodyPr/>
          <a:lstStyle/>
          <a:p>
            <a:fld id="{87A595A2-A873-8E4B-9BF7-B30F0512153B}" type="datetimeFigureOut">
              <a:rPr lang="en-US" smtClean="0"/>
              <a:t>3/29/21</a:t>
            </a:fld>
            <a:endParaRPr lang="en-US"/>
          </a:p>
        </p:txBody>
      </p:sp>
      <p:sp>
        <p:nvSpPr>
          <p:cNvPr id="6" name="Footer Placeholder 5">
            <a:extLst>
              <a:ext uri="{FF2B5EF4-FFF2-40B4-BE49-F238E27FC236}">
                <a16:creationId xmlns:a16="http://schemas.microsoft.com/office/drawing/2014/main" id="{48A48AA5-3746-3749-9239-9792F0C1D0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DF1895-6AF9-BC4E-AF6A-1B3F1449C7B0}"/>
              </a:ext>
            </a:extLst>
          </p:cNvPr>
          <p:cNvSpPr>
            <a:spLocks noGrp="1"/>
          </p:cNvSpPr>
          <p:nvPr>
            <p:ph type="sldNum" sz="quarter" idx="12"/>
          </p:nvPr>
        </p:nvSpPr>
        <p:spPr/>
        <p:txBody>
          <a:bodyPr/>
          <a:lstStyle/>
          <a:p>
            <a:fld id="{85C7C709-8CCA-0F4C-B807-348AECDA8C44}" type="slidenum">
              <a:rPr lang="en-US" smtClean="0"/>
              <a:t>‹#›</a:t>
            </a:fld>
            <a:endParaRPr lang="en-US"/>
          </a:p>
        </p:txBody>
      </p:sp>
    </p:spTree>
    <p:extLst>
      <p:ext uri="{BB962C8B-B14F-4D97-AF65-F5344CB8AC3E}">
        <p14:creationId xmlns:p14="http://schemas.microsoft.com/office/powerpoint/2010/main" val="556417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6A396F-8654-0D43-B9BF-FE30CD1495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2DC47F-F167-7B44-8516-27CCA37384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1A4D4A-0CF0-FA46-A950-5BB99677C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595A2-A873-8E4B-9BF7-B30F0512153B}" type="datetimeFigureOut">
              <a:rPr lang="en-US" smtClean="0"/>
              <a:t>3/29/21</a:t>
            </a:fld>
            <a:endParaRPr lang="en-US"/>
          </a:p>
        </p:txBody>
      </p:sp>
      <p:sp>
        <p:nvSpPr>
          <p:cNvPr id="5" name="Footer Placeholder 4">
            <a:extLst>
              <a:ext uri="{FF2B5EF4-FFF2-40B4-BE49-F238E27FC236}">
                <a16:creationId xmlns:a16="http://schemas.microsoft.com/office/drawing/2014/main" id="{00B46AA7-F2D6-D14C-ABB2-1BC939C540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5F8129-1754-F849-B265-869CF2353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C7C709-8CCA-0F4C-B807-348AECDA8C44}" type="slidenum">
              <a:rPr lang="en-US" smtClean="0"/>
              <a:t>‹#›</a:t>
            </a:fld>
            <a:endParaRPr lang="en-US"/>
          </a:p>
        </p:txBody>
      </p:sp>
    </p:spTree>
    <p:extLst>
      <p:ext uri="{BB962C8B-B14F-4D97-AF65-F5344CB8AC3E}">
        <p14:creationId xmlns:p14="http://schemas.microsoft.com/office/powerpoint/2010/main" val="3547894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mu.joinhandshake.com/appointments/new"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cmu.joinhandshake.com/appointments/new"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21366-2D4D-664B-8D05-B2358526C2EB}"/>
              </a:ext>
            </a:extLst>
          </p:cNvPr>
          <p:cNvSpPr>
            <a:spLocks noGrp="1"/>
          </p:cNvSpPr>
          <p:nvPr>
            <p:ph type="ctrTitle"/>
          </p:nvPr>
        </p:nvSpPr>
        <p:spPr>
          <a:xfrm>
            <a:off x="1524000" y="621322"/>
            <a:ext cx="9144000" cy="1883883"/>
          </a:xfrm>
        </p:spPr>
        <p:txBody>
          <a:bodyPr>
            <a:normAutofit/>
          </a:bodyPr>
          <a:lstStyle/>
          <a:p>
            <a:r>
              <a:rPr lang="en-US" sz="4800" dirty="0"/>
              <a:t>Scholarships in the </a:t>
            </a:r>
            <a:br>
              <a:rPr lang="en-US" sz="4800" dirty="0"/>
            </a:br>
            <a:r>
              <a:rPr lang="en-US" sz="4800" dirty="0"/>
              <a:t>United Kingdom and Ireland</a:t>
            </a:r>
          </a:p>
        </p:txBody>
      </p:sp>
      <p:sp>
        <p:nvSpPr>
          <p:cNvPr id="3" name="Subtitle 2">
            <a:extLst>
              <a:ext uri="{FF2B5EF4-FFF2-40B4-BE49-F238E27FC236}">
                <a16:creationId xmlns:a16="http://schemas.microsoft.com/office/drawing/2014/main" id="{35C98BCF-44BA-0A4B-AD35-7A78794F266B}"/>
              </a:ext>
            </a:extLst>
          </p:cNvPr>
          <p:cNvSpPr>
            <a:spLocks noGrp="1"/>
          </p:cNvSpPr>
          <p:nvPr>
            <p:ph type="subTitle" idx="1"/>
          </p:nvPr>
        </p:nvSpPr>
        <p:spPr>
          <a:xfrm>
            <a:off x="1524000" y="3602037"/>
            <a:ext cx="9144000" cy="2610873"/>
          </a:xfrm>
        </p:spPr>
        <p:txBody>
          <a:bodyPr>
            <a:normAutofit/>
          </a:bodyPr>
          <a:lstStyle/>
          <a:p>
            <a:r>
              <a:rPr lang="en-US" sz="2800" dirty="0"/>
              <a:t>Graduate study via the Rhodes, Marshall, Churchill, </a:t>
            </a:r>
          </a:p>
          <a:p>
            <a:r>
              <a:rPr lang="en-US" sz="2800" dirty="0"/>
              <a:t>Gates Cambridge, and Mitchell scholarship programs</a:t>
            </a:r>
          </a:p>
          <a:p>
            <a:endParaRPr lang="en-US" sz="2800" dirty="0"/>
          </a:p>
          <a:p>
            <a:r>
              <a:rPr lang="en-US" sz="2800" dirty="0"/>
              <a:t>Fellowships and Scholarships Office</a:t>
            </a:r>
          </a:p>
          <a:p>
            <a:r>
              <a:rPr lang="en-US" sz="2800" dirty="0"/>
              <a:t>Brittany Allison, PhD – Assistant Director, URO/FSO</a:t>
            </a:r>
          </a:p>
        </p:txBody>
      </p:sp>
      <p:pic>
        <p:nvPicPr>
          <p:cNvPr id="6" name="Picture 5" descr="https://public.boxcloud.com/api/2.0/internal_files/524415965272/versions/555473233672/representations/png_paged_2048x2048/content/1.png?access_token=1!BLHTU_FhTlTxRaupK5vXfOmGPJCLS6x6oXKDgPdS_7Y-wU0NHyEz2tEM2ETF1XbbxwYPGJJ_lKC7HU5TiyZbg6rd8zIc_6hyoKUCckpqCLYJ9bPO9alR_CqFQzbtTZmXC3pMh67doVUCa1elBubB_sGBuZGWA87QAfnuRh0Ni_CK1ol0hLxpW2q0HjM9dxtf-fyZoBOVoEcaPWj8pZXzL9gb16S_fE0UDzhuGAL75zkH9GQQP3ToFPrQLK9Vbbr2hIB1UzxQB4el0miPS4oU-O9HcNxgzJ8rRD3WH5qsjXsHCsOCHhyId-42MS8R2Jt6t0FYHVq8U9URwrCxRxGqGQ8L5xAoa-6aLZPAYb7JExxqwvYjXXurQDsogV_TmqVLtW7VDgxPVCzc_TAM73RWF7fOjuk3i5m3AwV6PgOPNfXijYInkXK-_VBKO6095jK6-duMHBqBKOLzPGci3hY__aIeIFIbdif8iUbymwZjwX0HyQm6GsAwqW2kGPQUFWJ0Qc38SwnYGHgcjAMDJ0PEaaWchtcvnoMPFSrPRaVh9RydXRqQXHjSLXt9hUfGoWkAZw..&amp;shared_link=https%3A%2F%2Fcmu.app.box.com%2Fs%2Fdq57l57u7pqkjrhcdae6pbuhcx02r29y&amp;box_client_name=box-content-preview&amp;box_client_version=2.68.0">
            <a:extLst>
              <a:ext uri="{FF2B5EF4-FFF2-40B4-BE49-F238E27FC236}">
                <a16:creationId xmlns:a16="http://schemas.microsoft.com/office/drawing/2014/main" id="{368DFCC2-0F99-E44D-99DB-02114C38A4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472" r="76777"/>
          <a:stretch/>
        </p:blipFill>
        <p:spPr bwMode="auto">
          <a:xfrm>
            <a:off x="78338" y="0"/>
            <a:ext cx="6000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417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1C958-E08E-464C-B598-BF5E3271C6E6}"/>
              </a:ext>
            </a:extLst>
          </p:cNvPr>
          <p:cNvSpPr>
            <a:spLocks noGrp="1"/>
          </p:cNvSpPr>
          <p:nvPr>
            <p:ph type="title"/>
          </p:nvPr>
        </p:nvSpPr>
        <p:spPr>
          <a:xfrm>
            <a:off x="838200" y="365125"/>
            <a:ext cx="10515600" cy="762217"/>
          </a:xfrm>
        </p:spPr>
        <p:txBody>
          <a:bodyPr/>
          <a:lstStyle/>
          <a:p>
            <a:r>
              <a:rPr lang="en-US" b="1" dirty="0"/>
              <a:t>Marshall</a:t>
            </a:r>
          </a:p>
        </p:txBody>
      </p:sp>
      <p:sp>
        <p:nvSpPr>
          <p:cNvPr id="3" name="Content Placeholder 2">
            <a:extLst>
              <a:ext uri="{FF2B5EF4-FFF2-40B4-BE49-F238E27FC236}">
                <a16:creationId xmlns:a16="http://schemas.microsoft.com/office/drawing/2014/main" id="{CD9EAB05-DA36-F742-8BCB-02C3C0730A4D}"/>
              </a:ext>
            </a:extLst>
          </p:cNvPr>
          <p:cNvSpPr>
            <a:spLocks noGrp="1"/>
          </p:cNvSpPr>
          <p:nvPr>
            <p:ph idx="1"/>
          </p:nvPr>
        </p:nvSpPr>
        <p:spPr>
          <a:xfrm>
            <a:off x="838200" y="1215024"/>
            <a:ext cx="11061526" cy="5642975"/>
          </a:xfrm>
        </p:spPr>
        <p:txBody>
          <a:bodyPr>
            <a:normAutofit/>
          </a:bodyPr>
          <a:lstStyle/>
          <a:p>
            <a:r>
              <a:rPr lang="en-US" sz="2000" u="sng" dirty="0"/>
              <a:t>Award description</a:t>
            </a:r>
            <a:r>
              <a:rPr lang="en-US" sz="2000" dirty="0"/>
              <a:t>: 2 years of fully-funded graduate study in any field at a UK institution</a:t>
            </a:r>
          </a:p>
          <a:p>
            <a:endParaRPr lang="en-US" sz="2000" dirty="0"/>
          </a:p>
          <a:p>
            <a:r>
              <a:rPr lang="en-US" sz="2000" u="sng" dirty="0"/>
              <a:t>Eligibility criteria:</a:t>
            </a:r>
          </a:p>
          <a:p>
            <a:pPr lvl="1"/>
            <a:r>
              <a:rPr lang="en-US" sz="2000" dirty="0"/>
              <a:t>Seniors, grad/professional students, alumni within 2 years of undergraduate graduation</a:t>
            </a:r>
          </a:p>
          <a:p>
            <a:pPr lvl="1"/>
            <a:r>
              <a:rPr lang="en-US" sz="2000" dirty="0"/>
              <a:t>All disciplines and fields of study; </a:t>
            </a:r>
            <a:r>
              <a:rPr lang="en-US" sz="2000" b="1" dirty="0"/>
              <a:t>3.70+ GPA required</a:t>
            </a:r>
          </a:p>
          <a:p>
            <a:pPr lvl="1"/>
            <a:r>
              <a:rPr lang="en-US" sz="2000" dirty="0"/>
              <a:t>U.S. citizens</a:t>
            </a:r>
          </a:p>
          <a:p>
            <a:pPr lvl="1"/>
            <a:r>
              <a:rPr lang="en-US" sz="2000" dirty="0"/>
              <a:t>Must receive university endorsement</a:t>
            </a:r>
          </a:p>
          <a:p>
            <a:endParaRPr lang="en-US" sz="2000" dirty="0"/>
          </a:p>
          <a:p>
            <a:r>
              <a:rPr lang="en-US" sz="2000" u="sng" dirty="0"/>
              <a:t>Selection criteria:</a:t>
            </a:r>
          </a:p>
          <a:p>
            <a:pPr lvl="1"/>
            <a:r>
              <a:rPr lang="en-US" sz="2000" b="1" dirty="0"/>
              <a:t>Academic merit: </a:t>
            </a:r>
            <a:r>
              <a:rPr lang="en-US" sz="2000" dirty="0"/>
              <a:t>Quality and knowledge of proposed program of study; strong, relevant academic background; quality and breadth of recommendations</a:t>
            </a:r>
          </a:p>
          <a:p>
            <a:pPr lvl="1"/>
            <a:r>
              <a:rPr lang="en-US" sz="2000" b="1" dirty="0"/>
              <a:t>Leadership potential: </a:t>
            </a:r>
            <a:r>
              <a:rPr lang="en-US" sz="2000" dirty="0"/>
              <a:t>Ability to deliver results; strength of purpose; creativity; self-awareness; past demonstration of recognizing and responding to a need for leadership</a:t>
            </a:r>
          </a:p>
          <a:p>
            <a:pPr lvl="1"/>
            <a:r>
              <a:rPr lang="en-US" sz="2000" b="1" dirty="0"/>
              <a:t>Ambassadorial potential: </a:t>
            </a:r>
            <a:r>
              <a:rPr lang="en-US" sz="2000" dirty="0"/>
              <a:t>Knowledge of US/UK relations; evidence of transferable extra-curricular activities; interpersonal skills and ability to engage with others; self-confidence and ability to seize opportunities</a:t>
            </a:r>
          </a:p>
          <a:p>
            <a:pPr lvl="1"/>
            <a:endParaRPr lang="en-US" sz="2000" dirty="0"/>
          </a:p>
          <a:p>
            <a:pPr lvl="1"/>
            <a:endParaRPr lang="en-US" sz="2000" dirty="0"/>
          </a:p>
        </p:txBody>
      </p:sp>
      <p:pic>
        <p:nvPicPr>
          <p:cNvPr id="4" name="Picture 3" descr="https://public.boxcloud.com/api/2.0/internal_files/524415965272/versions/555473233672/representations/png_paged_2048x2048/content/1.png?access_token=1!BLHTU_FhTlTxRaupK5vXfOmGPJCLS6x6oXKDgPdS_7Y-wU0NHyEz2tEM2ETF1XbbxwYPGJJ_lKC7HU5TiyZbg6rd8zIc_6hyoKUCckpqCLYJ9bPO9alR_CqFQzbtTZmXC3pMh67doVUCa1elBubB_sGBuZGWA87QAfnuRh0Ni_CK1ol0hLxpW2q0HjM9dxtf-fyZoBOVoEcaPWj8pZXzL9gb16S_fE0UDzhuGAL75zkH9GQQP3ToFPrQLK9Vbbr2hIB1UzxQB4el0miPS4oU-O9HcNxgzJ8rRD3WH5qsjXsHCsOCHhyId-42MS8R2Jt6t0FYHVq8U9URwrCxRxGqGQ8L5xAoa-6aLZPAYb7JExxqwvYjXXurQDsogV_TmqVLtW7VDgxPVCzc_TAM73RWF7fOjuk3i5m3AwV6PgOPNfXijYInkXK-_VBKO6095jK6-duMHBqBKOLzPGci3hY__aIeIFIbdif8iUbymwZjwX0HyQm6GsAwqW2kGPQUFWJ0Qc38SwnYGHgcjAMDJ0PEaaWchtcvnoMPFSrPRaVh9RydXRqQXHjSLXt9hUfGoWkAZw..&amp;shared_link=https%3A%2F%2Fcmu.app.box.com%2Fs%2Fdq57l57u7pqkjrhcdae6pbuhcx02r29y&amp;box_client_name=box-content-preview&amp;box_client_version=2.68.0">
            <a:extLst>
              <a:ext uri="{FF2B5EF4-FFF2-40B4-BE49-F238E27FC236}">
                <a16:creationId xmlns:a16="http://schemas.microsoft.com/office/drawing/2014/main" id="{6848D6A0-1F7C-8440-B97F-E0CF36E54E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72" r="76777"/>
          <a:stretch/>
        </p:blipFill>
        <p:spPr bwMode="auto">
          <a:xfrm>
            <a:off x="78338" y="0"/>
            <a:ext cx="6000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796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1C958-E08E-464C-B598-BF5E3271C6E6}"/>
              </a:ext>
            </a:extLst>
          </p:cNvPr>
          <p:cNvSpPr>
            <a:spLocks noGrp="1"/>
          </p:cNvSpPr>
          <p:nvPr>
            <p:ph type="title"/>
          </p:nvPr>
        </p:nvSpPr>
        <p:spPr>
          <a:xfrm>
            <a:off x="838200" y="365125"/>
            <a:ext cx="10515600" cy="762217"/>
          </a:xfrm>
        </p:spPr>
        <p:txBody>
          <a:bodyPr/>
          <a:lstStyle/>
          <a:p>
            <a:r>
              <a:rPr lang="en-US" b="1" dirty="0"/>
              <a:t>Rhodes</a:t>
            </a:r>
          </a:p>
        </p:txBody>
      </p:sp>
      <p:sp>
        <p:nvSpPr>
          <p:cNvPr id="3" name="Content Placeholder 2">
            <a:extLst>
              <a:ext uri="{FF2B5EF4-FFF2-40B4-BE49-F238E27FC236}">
                <a16:creationId xmlns:a16="http://schemas.microsoft.com/office/drawing/2014/main" id="{CD9EAB05-DA36-F742-8BCB-02C3C0730A4D}"/>
              </a:ext>
            </a:extLst>
          </p:cNvPr>
          <p:cNvSpPr>
            <a:spLocks noGrp="1"/>
          </p:cNvSpPr>
          <p:nvPr>
            <p:ph idx="1"/>
          </p:nvPr>
        </p:nvSpPr>
        <p:spPr>
          <a:xfrm>
            <a:off x="838200" y="1215024"/>
            <a:ext cx="11061526" cy="5642975"/>
          </a:xfrm>
        </p:spPr>
        <p:txBody>
          <a:bodyPr>
            <a:normAutofit/>
          </a:bodyPr>
          <a:lstStyle/>
          <a:p>
            <a:r>
              <a:rPr lang="en-US" sz="2000" u="sng" dirty="0"/>
              <a:t>Award description:</a:t>
            </a:r>
            <a:r>
              <a:rPr lang="en-US" sz="2000" dirty="0"/>
              <a:t> 2 years of fully-funded study in any field at University of Oxford</a:t>
            </a:r>
          </a:p>
          <a:p>
            <a:endParaRPr lang="en-US" sz="2000" dirty="0"/>
          </a:p>
          <a:p>
            <a:r>
              <a:rPr lang="en-US" sz="2000" u="sng" dirty="0"/>
              <a:t>Eligibility criteria:</a:t>
            </a:r>
          </a:p>
          <a:p>
            <a:pPr lvl="1"/>
            <a:r>
              <a:rPr lang="en-US" sz="2000" dirty="0"/>
              <a:t>Seniors, grad/professional students, alumni</a:t>
            </a:r>
          </a:p>
          <a:p>
            <a:pPr lvl="1"/>
            <a:r>
              <a:rPr lang="en-US" sz="2000" dirty="0"/>
              <a:t>All disciplines and fields of study; </a:t>
            </a:r>
            <a:r>
              <a:rPr lang="en-US" sz="2000" b="1" dirty="0"/>
              <a:t>3.70+ GPA required</a:t>
            </a:r>
          </a:p>
          <a:p>
            <a:pPr lvl="1"/>
            <a:r>
              <a:rPr lang="en-US" sz="2000" dirty="0"/>
              <a:t>U.S. citizens and permanent residents </a:t>
            </a:r>
            <a:r>
              <a:rPr lang="en-US" sz="1400" dirty="0"/>
              <a:t>(citizens of select other countries can apply through home country process)</a:t>
            </a:r>
          </a:p>
          <a:p>
            <a:pPr lvl="1"/>
            <a:r>
              <a:rPr lang="en-US" sz="2000" dirty="0"/>
              <a:t>Under the age of 24</a:t>
            </a:r>
          </a:p>
          <a:p>
            <a:pPr lvl="1"/>
            <a:r>
              <a:rPr lang="en-US" sz="2000" dirty="0"/>
              <a:t>Must receive university endorsement</a:t>
            </a:r>
          </a:p>
          <a:p>
            <a:endParaRPr lang="en-US" sz="2000" dirty="0"/>
          </a:p>
          <a:p>
            <a:r>
              <a:rPr lang="en-US" sz="2000" u="sng" dirty="0"/>
              <a:t>Selection criteria:</a:t>
            </a:r>
          </a:p>
          <a:p>
            <a:pPr lvl="1"/>
            <a:r>
              <a:rPr lang="en-US" sz="2000" dirty="0"/>
              <a:t>Literary and scholastic attainments</a:t>
            </a:r>
          </a:p>
          <a:p>
            <a:pPr lvl="1"/>
            <a:r>
              <a:rPr lang="en-US" sz="2000" dirty="0"/>
              <a:t>Energy to use one’s talents to the full, as exemplified by fondness for and success in sports or intellectual pursuits and rigor</a:t>
            </a:r>
          </a:p>
          <a:p>
            <a:pPr lvl="1"/>
            <a:r>
              <a:rPr lang="en-US" sz="2000" dirty="0"/>
              <a:t>Truth, courage, devotion to duty, sympathy for and protection of the weak, kindliness, unselfishness and fellowship</a:t>
            </a:r>
          </a:p>
          <a:p>
            <a:pPr lvl="1"/>
            <a:r>
              <a:rPr lang="en-US" sz="2000" dirty="0"/>
              <a:t>Moral force of character and instincts to lead, and to take an interest in one’s fellow beings</a:t>
            </a:r>
          </a:p>
          <a:p>
            <a:pPr lvl="1"/>
            <a:endParaRPr lang="en-US" sz="2000" dirty="0"/>
          </a:p>
          <a:p>
            <a:pPr lvl="1"/>
            <a:endParaRPr lang="en-US" sz="2000" dirty="0"/>
          </a:p>
        </p:txBody>
      </p:sp>
      <p:pic>
        <p:nvPicPr>
          <p:cNvPr id="4" name="Picture 3" descr="https://public.boxcloud.com/api/2.0/internal_files/524415965272/versions/555473233672/representations/png_paged_2048x2048/content/1.png?access_token=1!BLHTU_FhTlTxRaupK5vXfOmGPJCLS6x6oXKDgPdS_7Y-wU0NHyEz2tEM2ETF1XbbxwYPGJJ_lKC7HU5TiyZbg6rd8zIc_6hyoKUCckpqCLYJ9bPO9alR_CqFQzbtTZmXC3pMh67doVUCa1elBubB_sGBuZGWA87QAfnuRh0Ni_CK1ol0hLxpW2q0HjM9dxtf-fyZoBOVoEcaPWj8pZXzL9gb16S_fE0UDzhuGAL75zkH9GQQP3ToFPrQLK9Vbbr2hIB1UzxQB4el0miPS4oU-O9HcNxgzJ8rRD3WH5qsjXsHCsOCHhyId-42MS8R2Jt6t0FYHVq8U9URwrCxRxGqGQ8L5xAoa-6aLZPAYb7JExxqwvYjXXurQDsogV_TmqVLtW7VDgxPVCzc_TAM73RWF7fOjuk3i5m3AwV6PgOPNfXijYInkXK-_VBKO6095jK6-duMHBqBKOLzPGci3hY__aIeIFIbdif8iUbymwZjwX0HyQm6GsAwqW2kGPQUFWJ0Qc38SwnYGHgcjAMDJ0PEaaWchtcvnoMPFSrPRaVh9RydXRqQXHjSLXt9hUfGoWkAZw..&amp;shared_link=https%3A%2F%2Fcmu.app.box.com%2Fs%2Fdq57l57u7pqkjrhcdae6pbuhcx02r29y&amp;box_client_name=box-content-preview&amp;box_client_version=2.68.0">
            <a:extLst>
              <a:ext uri="{FF2B5EF4-FFF2-40B4-BE49-F238E27FC236}">
                <a16:creationId xmlns:a16="http://schemas.microsoft.com/office/drawing/2014/main" id="{1425925C-BD5F-6848-9E1E-A937151C66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72" r="76777"/>
          <a:stretch/>
        </p:blipFill>
        <p:spPr bwMode="auto">
          <a:xfrm>
            <a:off x="78338" y="0"/>
            <a:ext cx="6000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743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1C958-E08E-464C-B598-BF5E3271C6E6}"/>
              </a:ext>
            </a:extLst>
          </p:cNvPr>
          <p:cNvSpPr>
            <a:spLocks noGrp="1"/>
          </p:cNvSpPr>
          <p:nvPr>
            <p:ph type="title"/>
          </p:nvPr>
        </p:nvSpPr>
        <p:spPr>
          <a:xfrm>
            <a:off x="838200" y="365125"/>
            <a:ext cx="10515600" cy="762217"/>
          </a:xfrm>
        </p:spPr>
        <p:txBody>
          <a:bodyPr/>
          <a:lstStyle/>
          <a:p>
            <a:r>
              <a:rPr lang="en-US" b="1" dirty="0"/>
              <a:t>Churchill</a:t>
            </a:r>
          </a:p>
        </p:txBody>
      </p:sp>
      <p:sp>
        <p:nvSpPr>
          <p:cNvPr id="3" name="Content Placeholder 2">
            <a:extLst>
              <a:ext uri="{FF2B5EF4-FFF2-40B4-BE49-F238E27FC236}">
                <a16:creationId xmlns:a16="http://schemas.microsoft.com/office/drawing/2014/main" id="{CD9EAB05-DA36-F742-8BCB-02C3C0730A4D}"/>
              </a:ext>
            </a:extLst>
          </p:cNvPr>
          <p:cNvSpPr>
            <a:spLocks noGrp="1"/>
          </p:cNvSpPr>
          <p:nvPr>
            <p:ph idx="1"/>
          </p:nvPr>
        </p:nvSpPr>
        <p:spPr>
          <a:xfrm>
            <a:off x="838200" y="1215025"/>
            <a:ext cx="11061526" cy="5498926"/>
          </a:xfrm>
        </p:spPr>
        <p:txBody>
          <a:bodyPr>
            <a:normAutofit/>
          </a:bodyPr>
          <a:lstStyle/>
          <a:p>
            <a:r>
              <a:rPr lang="en-US" sz="2000" u="sng" dirty="0"/>
              <a:t>Award description:</a:t>
            </a:r>
            <a:r>
              <a:rPr lang="en-US" sz="2000" dirty="0"/>
              <a:t> One year of fully-funded graduate work leading to a STEM degree at Churchill College at the University of Cambridge</a:t>
            </a:r>
          </a:p>
          <a:p>
            <a:endParaRPr lang="en-US" sz="2000" dirty="0"/>
          </a:p>
          <a:p>
            <a:r>
              <a:rPr lang="en-US" sz="2000" u="sng" dirty="0"/>
              <a:t>Eligibility criteria:</a:t>
            </a:r>
          </a:p>
          <a:p>
            <a:pPr lvl="1"/>
            <a:r>
              <a:rPr lang="en-US" sz="2000" dirty="0"/>
              <a:t>Seniors or alumni who graduated in last 12 months</a:t>
            </a:r>
          </a:p>
          <a:p>
            <a:pPr lvl="1"/>
            <a:r>
              <a:rPr lang="en-US" sz="2000" dirty="0"/>
              <a:t>Fields of study*: engineering, mathematics, or science</a:t>
            </a:r>
          </a:p>
          <a:p>
            <a:pPr lvl="1"/>
            <a:r>
              <a:rPr lang="en-US" sz="2000" dirty="0"/>
              <a:t>U.S. citizens</a:t>
            </a:r>
          </a:p>
          <a:p>
            <a:pPr lvl="1"/>
            <a:r>
              <a:rPr lang="en-US" sz="2000" dirty="0"/>
              <a:t>Must receive university nomination; only TWO candidates can be nominated</a:t>
            </a:r>
          </a:p>
          <a:p>
            <a:pPr lvl="1"/>
            <a:r>
              <a:rPr lang="en-US" sz="2000" dirty="0"/>
              <a:t>Must establish a faculty research advisor at Cambridge</a:t>
            </a:r>
          </a:p>
          <a:p>
            <a:endParaRPr lang="en-US" sz="2000" dirty="0"/>
          </a:p>
          <a:p>
            <a:r>
              <a:rPr lang="en-US" sz="2000" u="sng" dirty="0"/>
              <a:t>Selection criteria:</a:t>
            </a:r>
          </a:p>
          <a:p>
            <a:pPr lvl="1"/>
            <a:r>
              <a:rPr lang="en-US" sz="2000" dirty="0"/>
              <a:t>Outstanding academic achievement, especially in the major (3.70+ is standard)</a:t>
            </a:r>
          </a:p>
          <a:p>
            <a:pPr lvl="1"/>
            <a:r>
              <a:rPr lang="en-US" sz="2000" dirty="0"/>
              <a:t>Proven talent in research and a capacity to contribute to the advancement of knowledge</a:t>
            </a:r>
          </a:p>
          <a:p>
            <a:pPr lvl="1"/>
            <a:r>
              <a:rPr lang="en-US" sz="2000" dirty="0"/>
              <a:t>Outstanding personal qualities (may be demonstrated in academics and research, as well as leadership, service, community engagement, and/or extracurricular involvements)</a:t>
            </a:r>
          </a:p>
          <a:p>
            <a:pPr lvl="1"/>
            <a:endParaRPr lang="en-US" sz="2000" dirty="0"/>
          </a:p>
          <a:p>
            <a:pPr lvl="1"/>
            <a:endParaRPr lang="en-US" sz="2000" dirty="0"/>
          </a:p>
        </p:txBody>
      </p:sp>
      <p:pic>
        <p:nvPicPr>
          <p:cNvPr id="4" name="Picture 3" descr="https://public.boxcloud.com/api/2.0/internal_files/524415965272/versions/555473233672/representations/png_paged_2048x2048/content/1.png?access_token=1!BLHTU_FhTlTxRaupK5vXfOmGPJCLS6x6oXKDgPdS_7Y-wU0NHyEz2tEM2ETF1XbbxwYPGJJ_lKC7HU5TiyZbg6rd8zIc_6hyoKUCckpqCLYJ9bPO9alR_CqFQzbtTZmXC3pMh67doVUCa1elBubB_sGBuZGWA87QAfnuRh0Ni_CK1ol0hLxpW2q0HjM9dxtf-fyZoBOVoEcaPWj8pZXzL9gb16S_fE0UDzhuGAL75zkH9GQQP3ToFPrQLK9Vbbr2hIB1UzxQB4el0miPS4oU-O9HcNxgzJ8rRD3WH5qsjXsHCsOCHhyId-42MS8R2Jt6t0FYHVq8U9URwrCxRxGqGQ8L5xAoa-6aLZPAYb7JExxqwvYjXXurQDsogV_TmqVLtW7VDgxPVCzc_TAM73RWF7fOjuk3i5m3AwV6PgOPNfXijYInkXK-_VBKO6095jK6-duMHBqBKOLzPGci3hY__aIeIFIbdif8iUbymwZjwX0HyQm6GsAwqW2kGPQUFWJ0Qc38SwnYGHgcjAMDJ0PEaaWchtcvnoMPFSrPRaVh9RydXRqQXHjSLXt9hUfGoWkAZw..&amp;shared_link=https%3A%2F%2Fcmu.app.box.com%2Fs%2Fdq57l57u7pqkjrhcdae6pbuhcx02r29y&amp;box_client_name=box-content-preview&amp;box_client_version=2.68.0">
            <a:extLst>
              <a:ext uri="{FF2B5EF4-FFF2-40B4-BE49-F238E27FC236}">
                <a16:creationId xmlns:a16="http://schemas.microsoft.com/office/drawing/2014/main" id="{9BFF7CDF-5CD0-2A42-83C3-F0AB5502D6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72" r="76777"/>
          <a:stretch/>
        </p:blipFill>
        <p:spPr bwMode="auto">
          <a:xfrm>
            <a:off x="78338" y="0"/>
            <a:ext cx="6000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76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1C958-E08E-464C-B598-BF5E3271C6E6}"/>
              </a:ext>
            </a:extLst>
          </p:cNvPr>
          <p:cNvSpPr>
            <a:spLocks noGrp="1"/>
          </p:cNvSpPr>
          <p:nvPr>
            <p:ph type="title"/>
          </p:nvPr>
        </p:nvSpPr>
        <p:spPr>
          <a:xfrm>
            <a:off x="838200" y="365125"/>
            <a:ext cx="10515600" cy="762217"/>
          </a:xfrm>
        </p:spPr>
        <p:txBody>
          <a:bodyPr/>
          <a:lstStyle/>
          <a:p>
            <a:r>
              <a:rPr lang="en-US" b="1" dirty="0"/>
              <a:t>Gates Cambridge</a:t>
            </a:r>
          </a:p>
        </p:txBody>
      </p:sp>
      <p:sp>
        <p:nvSpPr>
          <p:cNvPr id="3" name="Content Placeholder 2">
            <a:extLst>
              <a:ext uri="{FF2B5EF4-FFF2-40B4-BE49-F238E27FC236}">
                <a16:creationId xmlns:a16="http://schemas.microsoft.com/office/drawing/2014/main" id="{CD9EAB05-DA36-F742-8BCB-02C3C0730A4D}"/>
              </a:ext>
            </a:extLst>
          </p:cNvPr>
          <p:cNvSpPr>
            <a:spLocks noGrp="1"/>
          </p:cNvSpPr>
          <p:nvPr>
            <p:ph idx="1"/>
          </p:nvPr>
        </p:nvSpPr>
        <p:spPr>
          <a:xfrm>
            <a:off x="838200" y="1215024"/>
            <a:ext cx="11061526" cy="5642975"/>
          </a:xfrm>
        </p:spPr>
        <p:txBody>
          <a:bodyPr>
            <a:normAutofit/>
          </a:bodyPr>
          <a:lstStyle/>
          <a:p>
            <a:r>
              <a:rPr lang="en-US" sz="2000" u="sng" dirty="0"/>
              <a:t>Award description:</a:t>
            </a:r>
            <a:r>
              <a:rPr lang="en-US" sz="2000" dirty="0"/>
              <a:t> 1 to 3 years of fully-funded graduate study in any field at University of Cambridge</a:t>
            </a:r>
          </a:p>
          <a:p>
            <a:endParaRPr lang="en-US" sz="2000" dirty="0"/>
          </a:p>
          <a:p>
            <a:r>
              <a:rPr lang="en-US" sz="2000" u="sng" dirty="0"/>
              <a:t>Eligibility criteria:</a:t>
            </a:r>
          </a:p>
          <a:p>
            <a:pPr lvl="1"/>
            <a:r>
              <a:rPr lang="en-US" sz="2000" dirty="0"/>
              <a:t>Seniors, grad/professional students, alumni</a:t>
            </a:r>
          </a:p>
          <a:p>
            <a:pPr lvl="1"/>
            <a:r>
              <a:rPr lang="en-US" sz="2000" dirty="0"/>
              <a:t>All disciplines and fields of study</a:t>
            </a:r>
          </a:p>
          <a:p>
            <a:pPr lvl="1"/>
            <a:r>
              <a:rPr lang="en-US" sz="2000" dirty="0"/>
              <a:t>U.S. AND non-U.S. citizens</a:t>
            </a:r>
          </a:p>
          <a:p>
            <a:pPr lvl="1"/>
            <a:r>
              <a:rPr lang="en-US" sz="2000" dirty="0"/>
              <a:t>Must apply directly to the University of Cambridge graduate program, and then also complete the Gates Cambridge application components</a:t>
            </a:r>
          </a:p>
          <a:p>
            <a:endParaRPr lang="en-US" sz="2000" dirty="0"/>
          </a:p>
          <a:p>
            <a:r>
              <a:rPr lang="en-US" sz="2000" u="sng" dirty="0"/>
              <a:t>Selection criteria:</a:t>
            </a:r>
          </a:p>
          <a:p>
            <a:pPr lvl="1"/>
            <a:r>
              <a:rPr lang="en-US" sz="2000" dirty="0"/>
              <a:t>Academic Excellence (3.70+ is standard)</a:t>
            </a:r>
          </a:p>
          <a:p>
            <a:pPr lvl="1"/>
            <a:r>
              <a:rPr lang="en-US" sz="2000" dirty="0"/>
              <a:t>Leadership potential (applicants’ ability to “take others with them”; impact)</a:t>
            </a:r>
          </a:p>
          <a:p>
            <a:pPr lvl="1"/>
            <a:r>
              <a:rPr lang="en-US" sz="2000" dirty="0"/>
              <a:t>Commitment to improving the lives of others (broadly interpreted)</a:t>
            </a:r>
          </a:p>
          <a:p>
            <a:pPr lvl="1"/>
            <a:r>
              <a:rPr lang="en-US" sz="2000" dirty="0"/>
              <a:t>Good academic fit with Cambridge (a convincing argument for how a particular degree at Cambridge accords with the applicant’s qualifications and aspirations)</a:t>
            </a:r>
          </a:p>
          <a:p>
            <a:pPr lvl="1"/>
            <a:r>
              <a:rPr lang="en-US" sz="2000" dirty="0"/>
              <a:t>Note: 2/3</a:t>
            </a:r>
            <a:r>
              <a:rPr lang="en-US" sz="2000" baseline="30000" dirty="0"/>
              <a:t>rd</a:t>
            </a:r>
            <a:r>
              <a:rPr lang="en-US" sz="2000" dirty="0"/>
              <a:t> of Gates Cambridge awards offered for PhD study, leaving only 1/3</a:t>
            </a:r>
            <a:r>
              <a:rPr lang="en-US" sz="2000" baseline="30000" dirty="0"/>
              <a:t>rd</a:t>
            </a:r>
            <a:r>
              <a:rPr lang="en-US" sz="2000" dirty="0"/>
              <a:t> for Masters study</a:t>
            </a:r>
          </a:p>
        </p:txBody>
      </p:sp>
      <p:pic>
        <p:nvPicPr>
          <p:cNvPr id="4" name="Picture 3" descr="https://public.boxcloud.com/api/2.0/internal_files/524415965272/versions/555473233672/representations/png_paged_2048x2048/content/1.png?access_token=1!BLHTU_FhTlTxRaupK5vXfOmGPJCLS6x6oXKDgPdS_7Y-wU0NHyEz2tEM2ETF1XbbxwYPGJJ_lKC7HU5TiyZbg6rd8zIc_6hyoKUCckpqCLYJ9bPO9alR_CqFQzbtTZmXC3pMh67doVUCa1elBubB_sGBuZGWA87QAfnuRh0Ni_CK1ol0hLxpW2q0HjM9dxtf-fyZoBOVoEcaPWj8pZXzL9gb16S_fE0UDzhuGAL75zkH9GQQP3ToFPrQLK9Vbbr2hIB1UzxQB4el0miPS4oU-O9HcNxgzJ8rRD3WH5qsjXsHCsOCHhyId-42MS8R2Jt6t0FYHVq8U9URwrCxRxGqGQ8L5xAoa-6aLZPAYb7JExxqwvYjXXurQDsogV_TmqVLtW7VDgxPVCzc_TAM73RWF7fOjuk3i5m3AwV6PgOPNfXijYInkXK-_VBKO6095jK6-duMHBqBKOLzPGci3hY__aIeIFIbdif8iUbymwZjwX0HyQm6GsAwqW2kGPQUFWJ0Qc38SwnYGHgcjAMDJ0PEaaWchtcvnoMPFSrPRaVh9RydXRqQXHjSLXt9hUfGoWkAZw..&amp;shared_link=https%3A%2F%2Fcmu.app.box.com%2Fs%2Fdq57l57u7pqkjrhcdae6pbuhcx02r29y&amp;box_client_name=box-content-preview&amp;box_client_version=2.68.0">
            <a:extLst>
              <a:ext uri="{FF2B5EF4-FFF2-40B4-BE49-F238E27FC236}">
                <a16:creationId xmlns:a16="http://schemas.microsoft.com/office/drawing/2014/main" id="{982C0A4B-E385-F74A-9795-F793FA3F44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72" r="76777"/>
          <a:stretch/>
        </p:blipFill>
        <p:spPr bwMode="auto">
          <a:xfrm>
            <a:off x="78338" y="0"/>
            <a:ext cx="6000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610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1C958-E08E-464C-B598-BF5E3271C6E6}"/>
              </a:ext>
            </a:extLst>
          </p:cNvPr>
          <p:cNvSpPr>
            <a:spLocks noGrp="1"/>
          </p:cNvSpPr>
          <p:nvPr>
            <p:ph type="title"/>
          </p:nvPr>
        </p:nvSpPr>
        <p:spPr>
          <a:xfrm>
            <a:off x="838200" y="365125"/>
            <a:ext cx="10515600" cy="762217"/>
          </a:xfrm>
        </p:spPr>
        <p:txBody>
          <a:bodyPr/>
          <a:lstStyle/>
          <a:p>
            <a:r>
              <a:rPr lang="en-US" b="1" dirty="0"/>
              <a:t>Mitchell</a:t>
            </a:r>
          </a:p>
        </p:txBody>
      </p:sp>
      <p:sp>
        <p:nvSpPr>
          <p:cNvPr id="3" name="Content Placeholder 2">
            <a:extLst>
              <a:ext uri="{FF2B5EF4-FFF2-40B4-BE49-F238E27FC236}">
                <a16:creationId xmlns:a16="http://schemas.microsoft.com/office/drawing/2014/main" id="{CD9EAB05-DA36-F742-8BCB-02C3C0730A4D}"/>
              </a:ext>
            </a:extLst>
          </p:cNvPr>
          <p:cNvSpPr>
            <a:spLocks noGrp="1"/>
          </p:cNvSpPr>
          <p:nvPr>
            <p:ph idx="1"/>
          </p:nvPr>
        </p:nvSpPr>
        <p:spPr>
          <a:xfrm>
            <a:off x="838200" y="1215024"/>
            <a:ext cx="11061526" cy="5642975"/>
          </a:xfrm>
        </p:spPr>
        <p:txBody>
          <a:bodyPr>
            <a:normAutofit/>
          </a:bodyPr>
          <a:lstStyle/>
          <a:p>
            <a:r>
              <a:rPr lang="en-US" sz="2000" u="sng" dirty="0"/>
              <a:t>Award description:</a:t>
            </a:r>
            <a:r>
              <a:rPr lang="en-US" sz="2000" dirty="0"/>
              <a:t> One year of postgraduate study in any discipline offered by institutions of higher learning in Ireland and Northern Ireland</a:t>
            </a:r>
          </a:p>
          <a:p>
            <a:endParaRPr lang="en-US" sz="2000" dirty="0"/>
          </a:p>
          <a:p>
            <a:r>
              <a:rPr lang="en-US" sz="2000" u="sng" dirty="0"/>
              <a:t>Eligibility criteria:</a:t>
            </a:r>
          </a:p>
          <a:p>
            <a:pPr lvl="1"/>
            <a:r>
              <a:rPr lang="en-US" sz="2000" dirty="0"/>
              <a:t>Seniors, grad/professional students, alumni</a:t>
            </a:r>
          </a:p>
          <a:p>
            <a:pPr lvl="1"/>
            <a:r>
              <a:rPr lang="en-US" sz="2000" dirty="0"/>
              <a:t>All disciplines and fields of study</a:t>
            </a:r>
          </a:p>
          <a:p>
            <a:pPr lvl="1"/>
            <a:r>
              <a:rPr lang="en-US" sz="2000" dirty="0"/>
              <a:t>U.S. citizens</a:t>
            </a:r>
          </a:p>
          <a:p>
            <a:pPr lvl="1"/>
            <a:r>
              <a:rPr lang="en-US" sz="2000" dirty="0"/>
              <a:t>Under the age of 30</a:t>
            </a:r>
          </a:p>
          <a:p>
            <a:pPr lvl="1"/>
            <a:r>
              <a:rPr lang="en-US" sz="2000" dirty="0"/>
              <a:t>Must receive university endorsement</a:t>
            </a:r>
          </a:p>
          <a:p>
            <a:endParaRPr lang="en-US" sz="2000" dirty="0"/>
          </a:p>
          <a:p>
            <a:r>
              <a:rPr lang="en-US" sz="2000" u="sng" dirty="0"/>
              <a:t>Selection criteria:</a:t>
            </a:r>
          </a:p>
          <a:p>
            <a:pPr lvl="1"/>
            <a:r>
              <a:rPr lang="en-US" sz="2000" dirty="0"/>
              <a:t>    Academic excellence (3.70+ is standard)</a:t>
            </a:r>
          </a:p>
          <a:p>
            <a:pPr lvl="1"/>
            <a:r>
              <a:rPr lang="en-US" sz="2000" dirty="0"/>
              <a:t>    Leadership</a:t>
            </a:r>
          </a:p>
          <a:p>
            <a:pPr lvl="1"/>
            <a:r>
              <a:rPr lang="en-US" sz="2000" dirty="0"/>
              <a:t>    A sustained commitment to service and community.</a:t>
            </a:r>
          </a:p>
          <a:p>
            <a:pPr lvl="1"/>
            <a:endParaRPr lang="en-US" sz="2000" dirty="0"/>
          </a:p>
          <a:p>
            <a:pPr lvl="1"/>
            <a:endParaRPr lang="en-US" sz="2000" dirty="0"/>
          </a:p>
          <a:p>
            <a:pPr lvl="1"/>
            <a:endParaRPr lang="en-US" sz="2000" dirty="0"/>
          </a:p>
        </p:txBody>
      </p:sp>
      <p:pic>
        <p:nvPicPr>
          <p:cNvPr id="4" name="Picture 3" descr="https://public.boxcloud.com/api/2.0/internal_files/524415965272/versions/555473233672/representations/png_paged_2048x2048/content/1.png?access_token=1!BLHTU_FhTlTxRaupK5vXfOmGPJCLS6x6oXKDgPdS_7Y-wU0NHyEz2tEM2ETF1XbbxwYPGJJ_lKC7HU5TiyZbg6rd8zIc_6hyoKUCckpqCLYJ9bPO9alR_CqFQzbtTZmXC3pMh67doVUCa1elBubB_sGBuZGWA87QAfnuRh0Ni_CK1ol0hLxpW2q0HjM9dxtf-fyZoBOVoEcaPWj8pZXzL9gb16S_fE0UDzhuGAL75zkH9GQQP3ToFPrQLK9Vbbr2hIB1UzxQB4el0miPS4oU-O9HcNxgzJ8rRD3WH5qsjXsHCsOCHhyId-42MS8R2Jt6t0FYHVq8U9URwrCxRxGqGQ8L5xAoa-6aLZPAYb7JExxqwvYjXXurQDsogV_TmqVLtW7VDgxPVCzc_TAM73RWF7fOjuk3i5m3AwV6PgOPNfXijYInkXK-_VBKO6095jK6-duMHBqBKOLzPGci3hY__aIeIFIbdif8iUbymwZjwX0HyQm6GsAwqW2kGPQUFWJ0Qc38SwnYGHgcjAMDJ0PEaaWchtcvnoMPFSrPRaVh9RydXRqQXHjSLXt9hUfGoWkAZw..&amp;shared_link=https%3A%2F%2Fcmu.app.box.com%2Fs%2Fdq57l57u7pqkjrhcdae6pbuhcx02r29y&amp;box_client_name=box-content-preview&amp;box_client_version=2.68.0">
            <a:extLst>
              <a:ext uri="{FF2B5EF4-FFF2-40B4-BE49-F238E27FC236}">
                <a16:creationId xmlns:a16="http://schemas.microsoft.com/office/drawing/2014/main" id="{27639B40-190A-7043-B06F-4FC8343BF6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72" r="76777"/>
          <a:stretch/>
        </p:blipFill>
        <p:spPr bwMode="auto">
          <a:xfrm>
            <a:off x="78338" y="0"/>
            <a:ext cx="6000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519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77C3FE-D3BA-3647-8ED6-9C04D50DF33D}"/>
              </a:ext>
            </a:extLst>
          </p:cNvPr>
          <p:cNvSpPr>
            <a:spLocks noGrp="1"/>
          </p:cNvSpPr>
          <p:nvPr>
            <p:ph idx="1"/>
          </p:nvPr>
        </p:nvSpPr>
        <p:spPr>
          <a:xfrm>
            <a:off x="838200" y="1508450"/>
            <a:ext cx="10515600" cy="4737407"/>
          </a:xfrm>
        </p:spPr>
        <p:txBody>
          <a:bodyPr>
            <a:normAutofit/>
          </a:bodyPr>
          <a:lstStyle/>
          <a:p>
            <a:r>
              <a:rPr lang="en-US" sz="2000" dirty="0"/>
              <a:t>Online application form</a:t>
            </a:r>
          </a:p>
          <a:p>
            <a:endParaRPr lang="en-US" sz="2000" dirty="0"/>
          </a:p>
          <a:p>
            <a:r>
              <a:rPr lang="en-US" sz="2000" dirty="0"/>
              <a:t>Essays </a:t>
            </a:r>
          </a:p>
          <a:p>
            <a:pPr lvl="1"/>
            <a:r>
              <a:rPr lang="en-US" sz="2000" dirty="0"/>
              <a:t>Personal statement (Rhodes*, Marshall, Gates, Churchill, Mitchell)</a:t>
            </a:r>
          </a:p>
          <a:p>
            <a:pPr lvl="2"/>
            <a:r>
              <a:rPr lang="en-US" sz="1800" dirty="0"/>
              <a:t>*Rhodes policy dictates no outside help on personal statements</a:t>
            </a:r>
          </a:p>
          <a:p>
            <a:pPr lvl="1"/>
            <a:r>
              <a:rPr lang="en-US" sz="2000" dirty="0"/>
              <a:t>Statement of proposed study/research (Marshall, Churchill, Gates)</a:t>
            </a:r>
          </a:p>
          <a:p>
            <a:pPr lvl="1"/>
            <a:r>
              <a:rPr lang="en-US" sz="2000" dirty="0"/>
              <a:t>Leadership essay (Marshall)</a:t>
            </a:r>
          </a:p>
          <a:p>
            <a:pPr lvl="1"/>
            <a:r>
              <a:rPr lang="en-US" sz="2000" dirty="0"/>
              <a:t>Ambassadorial essay (Marshall)</a:t>
            </a:r>
          </a:p>
          <a:p>
            <a:endParaRPr lang="en-US" sz="2000" dirty="0"/>
          </a:p>
          <a:p>
            <a:r>
              <a:rPr lang="en-US" sz="2000" dirty="0"/>
              <a:t>Letters of recommendation (3 – 8)</a:t>
            </a:r>
          </a:p>
          <a:p>
            <a:r>
              <a:rPr lang="en-US" sz="2000" dirty="0"/>
              <a:t>University nomination/endorsement (Rhodes, Marshall, Churchill, Mitchell)</a:t>
            </a:r>
          </a:p>
          <a:p>
            <a:r>
              <a:rPr lang="en-US" sz="2000" dirty="0"/>
              <a:t>Transcripts for all colleges/universities attended</a:t>
            </a:r>
          </a:p>
        </p:txBody>
      </p:sp>
      <p:sp>
        <p:nvSpPr>
          <p:cNvPr id="4" name="Title 1">
            <a:extLst>
              <a:ext uri="{FF2B5EF4-FFF2-40B4-BE49-F238E27FC236}">
                <a16:creationId xmlns:a16="http://schemas.microsoft.com/office/drawing/2014/main" id="{85C130A1-4DEF-1342-9B19-11AB337DF78A}"/>
              </a:ext>
            </a:extLst>
          </p:cNvPr>
          <p:cNvSpPr>
            <a:spLocks noGrp="1"/>
          </p:cNvSpPr>
          <p:nvPr>
            <p:ph type="title"/>
          </p:nvPr>
        </p:nvSpPr>
        <p:spPr>
          <a:xfrm>
            <a:off x="838200" y="365125"/>
            <a:ext cx="10515600" cy="762217"/>
          </a:xfrm>
        </p:spPr>
        <p:txBody>
          <a:bodyPr/>
          <a:lstStyle/>
          <a:p>
            <a:r>
              <a:rPr lang="en-US" dirty="0"/>
              <a:t>Application materials</a:t>
            </a:r>
          </a:p>
        </p:txBody>
      </p:sp>
      <p:sp>
        <p:nvSpPr>
          <p:cNvPr id="5" name="TextBox 4">
            <a:extLst>
              <a:ext uri="{FF2B5EF4-FFF2-40B4-BE49-F238E27FC236}">
                <a16:creationId xmlns:a16="http://schemas.microsoft.com/office/drawing/2014/main" id="{119A960C-1BB3-924B-8412-08944E22283A}"/>
              </a:ext>
            </a:extLst>
          </p:cNvPr>
          <p:cNvSpPr txBox="1"/>
          <p:nvPr/>
        </p:nvSpPr>
        <p:spPr>
          <a:xfrm>
            <a:off x="8669594" y="746233"/>
            <a:ext cx="3365500" cy="4093428"/>
          </a:xfrm>
          <a:prstGeom prst="rect">
            <a:avLst/>
          </a:prstGeom>
          <a:noFill/>
          <a:ln>
            <a:solidFill>
              <a:schemeClr val="bg2">
                <a:lumMod val="50000"/>
              </a:schemeClr>
            </a:solidFill>
          </a:ln>
        </p:spPr>
        <p:txBody>
          <a:bodyPr wrap="square" rtlCol="0">
            <a:spAutoFit/>
          </a:bodyPr>
          <a:lstStyle/>
          <a:p>
            <a:r>
              <a:rPr lang="en-US" sz="2000" dirty="0"/>
              <a:t>Additionally:</a:t>
            </a:r>
          </a:p>
          <a:p>
            <a:endParaRPr lang="en-US" sz="2000" dirty="0"/>
          </a:p>
          <a:p>
            <a:pPr marL="285748" indent="-285748">
              <a:buFont typeface="Arial" charset="0"/>
              <a:buChar char="•"/>
            </a:pPr>
            <a:r>
              <a:rPr lang="en-US" sz="2000" dirty="0"/>
              <a:t>University applications (Churchill and Gates)</a:t>
            </a:r>
          </a:p>
          <a:p>
            <a:endParaRPr lang="en-US" sz="2000" dirty="0"/>
          </a:p>
          <a:p>
            <a:pPr marL="285748" indent="-285748">
              <a:buFont typeface="Arial" charset="0"/>
              <a:buChar char="•"/>
            </a:pPr>
            <a:r>
              <a:rPr lang="en-US" sz="2000" dirty="0"/>
              <a:t>Correspondence with UK advisor (Churchill)</a:t>
            </a:r>
          </a:p>
          <a:p>
            <a:pPr marL="285748" indent="-285748">
              <a:buFont typeface="Arial" charset="0"/>
              <a:buChar char="•"/>
            </a:pPr>
            <a:endParaRPr lang="en-US" sz="2000" dirty="0"/>
          </a:p>
          <a:p>
            <a:pPr marL="285748" indent="-285748">
              <a:buFont typeface="Arial" charset="0"/>
              <a:buChar char="•"/>
            </a:pPr>
            <a:r>
              <a:rPr lang="en-US" sz="2000" dirty="0"/>
              <a:t>List of activities and honors (Rhodes)</a:t>
            </a:r>
          </a:p>
          <a:p>
            <a:pPr marL="285748" indent="-285748">
              <a:buFont typeface="Arial" charset="0"/>
              <a:buChar char="•"/>
            </a:pPr>
            <a:endParaRPr lang="en-US" sz="2000" dirty="0"/>
          </a:p>
          <a:p>
            <a:pPr marL="285748" indent="-285748">
              <a:buFont typeface="Arial" charset="0"/>
              <a:buChar char="•"/>
            </a:pPr>
            <a:r>
              <a:rPr lang="en-US" sz="2000" dirty="0"/>
              <a:t>Recorded interview video (Mitchell)</a:t>
            </a:r>
          </a:p>
        </p:txBody>
      </p:sp>
      <p:pic>
        <p:nvPicPr>
          <p:cNvPr id="6" name="Picture 5" descr="https://public.boxcloud.com/api/2.0/internal_files/524415965272/versions/555473233672/representations/png_paged_2048x2048/content/1.png?access_token=1!BLHTU_FhTlTxRaupK5vXfOmGPJCLS6x6oXKDgPdS_7Y-wU0NHyEz2tEM2ETF1XbbxwYPGJJ_lKC7HU5TiyZbg6rd8zIc_6hyoKUCckpqCLYJ9bPO9alR_CqFQzbtTZmXC3pMh67doVUCa1elBubB_sGBuZGWA87QAfnuRh0Ni_CK1ol0hLxpW2q0HjM9dxtf-fyZoBOVoEcaPWj8pZXzL9gb16S_fE0UDzhuGAL75zkH9GQQP3ToFPrQLK9Vbbr2hIB1UzxQB4el0miPS4oU-O9HcNxgzJ8rRD3WH5qsjXsHCsOCHhyId-42MS8R2Jt6t0FYHVq8U9URwrCxRxGqGQ8L5xAoa-6aLZPAYb7JExxqwvYjXXurQDsogV_TmqVLtW7VDgxPVCzc_TAM73RWF7fOjuk3i5m3AwV6PgOPNfXijYInkXK-_VBKO6095jK6-duMHBqBKOLzPGci3hY__aIeIFIbdif8iUbymwZjwX0HyQm6GsAwqW2kGPQUFWJ0Qc38SwnYGHgcjAMDJ0PEaaWchtcvnoMPFSrPRaVh9RydXRqQXHjSLXt9hUfGoWkAZw..&amp;shared_link=https%3A%2F%2Fcmu.app.box.com%2Fs%2Fdq57l57u7pqkjrhcdae6pbuhcx02r29y&amp;box_client_name=box-content-preview&amp;box_client_version=2.68.0">
            <a:extLst>
              <a:ext uri="{FF2B5EF4-FFF2-40B4-BE49-F238E27FC236}">
                <a16:creationId xmlns:a16="http://schemas.microsoft.com/office/drawing/2014/main" id="{2A6F01D3-FDA3-F645-AD95-5853A08CA7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472" r="76777"/>
          <a:stretch/>
        </p:blipFill>
        <p:spPr bwMode="auto">
          <a:xfrm>
            <a:off x="78338" y="0"/>
            <a:ext cx="6000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928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1A901-E4A2-D147-B5BB-5F65E771A55C}"/>
              </a:ext>
            </a:extLst>
          </p:cNvPr>
          <p:cNvSpPr>
            <a:spLocks noGrp="1"/>
          </p:cNvSpPr>
          <p:nvPr>
            <p:ph type="title"/>
          </p:nvPr>
        </p:nvSpPr>
        <p:spPr/>
        <p:txBody>
          <a:bodyPr/>
          <a:lstStyle/>
          <a:p>
            <a:r>
              <a:rPr lang="en-US" dirty="0"/>
              <a:t>Full disclosure…</a:t>
            </a:r>
          </a:p>
        </p:txBody>
      </p:sp>
      <p:sp>
        <p:nvSpPr>
          <p:cNvPr id="3" name="Content Placeholder 2">
            <a:extLst>
              <a:ext uri="{FF2B5EF4-FFF2-40B4-BE49-F238E27FC236}">
                <a16:creationId xmlns:a16="http://schemas.microsoft.com/office/drawing/2014/main" id="{4A88FF3A-E037-6542-B726-86728B87E4E7}"/>
              </a:ext>
            </a:extLst>
          </p:cNvPr>
          <p:cNvSpPr>
            <a:spLocks noGrp="1"/>
          </p:cNvSpPr>
          <p:nvPr>
            <p:ph idx="1"/>
          </p:nvPr>
        </p:nvSpPr>
        <p:spPr/>
        <p:txBody>
          <a:bodyPr/>
          <a:lstStyle/>
          <a:p>
            <a:r>
              <a:rPr lang="en-US" dirty="0"/>
              <a:t>Applying for these awards is hard work!</a:t>
            </a:r>
          </a:p>
          <a:p>
            <a:endParaRPr lang="en-US" dirty="0"/>
          </a:p>
          <a:p>
            <a:r>
              <a:rPr lang="en-US" dirty="0"/>
              <a:t>Expect many meetings, emails, and rounds of revision throughout the summer and fall</a:t>
            </a:r>
          </a:p>
          <a:p>
            <a:endParaRPr lang="en-US" dirty="0"/>
          </a:p>
          <a:p>
            <a:r>
              <a:rPr lang="en-US" dirty="0"/>
              <a:t>Remember:  Even famous writers work with editors! </a:t>
            </a:r>
            <a:r>
              <a:rPr lang="en-US" dirty="0">
                <a:sym typeface="Wingdings" pitchFamily="2" charset="2"/>
              </a:rPr>
              <a:t></a:t>
            </a:r>
          </a:p>
          <a:p>
            <a:endParaRPr lang="en-US" dirty="0">
              <a:sym typeface="Wingdings" pitchFamily="2" charset="2"/>
            </a:endParaRPr>
          </a:p>
          <a:p>
            <a:r>
              <a:rPr lang="en-US" dirty="0">
                <a:sym typeface="Wingdings" pitchFamily="2" charset="2"/>
              </a:rPr>
              <a:t>Our advice: </a:t>
            </a:r>
            <a:endParaRPr lang="en-US" dirty="0"/>
          </a:p>
          <a:p>
            <a:endParaRPr lang="en-US" dirty="0"/>
          </a:p>
          <a:p>
            <a:endParaRPr lang="en-US" dirty="0"/>
          </a:p>
        </p:txBody>
      </p:sp>
      <p:pic>
        <p:nvPicPr>
          <p:cNvPr id="4" name="Picture 3">
            <a:extLst>
              <a:ext uri="{FF2B5EF4-FFF2-40B4-BE49-F238E27FC236}">
                <a16:creationId xmlns:a16="http://schemas.microsoft.com/office/drawing/2014/main" id="{E7F245E9-7023-5D4C-917B-D4E2C2F8267E}"/>
              </a:ext>
            </a:extLst>
          </p:cNvPr>
          <p:cNvPicPr>
            <a:picLocks noChangeAspect="1"/>
          </p:cNvPicPr>
          <p:nvPr/>
        </p:nvPicPr>
        <p:blipFill rotWithShape="1">
          <a:blip r:embed="rId3"/>
          <a:srcRect t="21781" b="25589"/>
          <a:stretch/>
        </p:blipFill>
        <p:spPr>
          <a:xfrm>
            <a:off x="3067665" y="5154919"/>
            <a:ext cx="4383216" cy="1409222"/>
          </a:xfrm>
          <a:prstGeom prst="rect">
            <a:avLst/>
          </a:prstGeom>
        </p:spPr>
      </p:pic>
      <p:pic>
        <p:nvPicPr>
          <p:cNvPr id="5" name="Picture 4" descr="https://public.boxcloud.com/api/2.0/internal_files/524415965272/versions/555473233672/representations/png_paged_2048x2048/content/1.png?access_token=1!BLHTU_FhTlTxRaupK5vXfOmGPJCLS6x6oXKDgPdS_7Y-wU0NHyEz2tEM2ETF1XbbxwYPGJJ_lKC7HU5TiyZbg6rd8zIc_6hyoKUCckpqCLYJ9bPO9alR_CqFQzbtTZmXC3pMh67doVUCa1elBubB_sGBuZGWA87QAfnuRh0Ni_CK1ol0hLxpW2q0HjM9dxtf-fyZoBOVoEcaPWj8pZXzL9gb16S_fE0UDzhuGAL75zkH9GQQP3ToFPrQLK9Vbbr2hIB1UzxQB4el0miPS4oU-O9HcNxgzJ8rRD3WH5qsjXsHCsOCHhyId-42MS8R2Jt6t0FYHVq8U9URwrCxRxGqGQ8L5xAoa-6aLZPAYb7JExxqwvYjXXurQDsogV_TmqVLtW7VDgxPVCzc_TAM73RWF7fOjuk3i5m3AwV6PgOPNfXijYInkXK-_VBKO6095jK6-duMHBqBKOLzPGci3hY__aIeIFIbdif8iUbymwZjwX0HyQm6GsAwqW2kGPQUFWJ0Qc38SwnYGHgcjAMDJ0PEaaWchtcvnoMPFSrPRaVh9RydXRqQXHjSLXt9hUfGoWkAZw..&amp;shared_link=https%3A%2F%2Fcmu.app.box.com%2Fs%2Fdq57l57u7pqkjrhcdae6pbuhcx02r29y&amp;box_client_name=box-content-preview&amp;box_client_version=2.68.0">
            <a:extLst>
              <a:ext uri="{FF2B5EF4-FFF2-40B4-BE49-F238E27FC236}">
                <a16:creationId xmlns:a16="http://schemas.microsoft.com/office/drawing/2014/main" id="{8C99F6C4-3E89-4C4E-8A7E-61D119F1C4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472" r="76777"/>
          <a:stretch/>
        </p:blipFill>
        <p:spPr bwMode="auto">
          <a:xfrm>
            <a:off x="78338" y="0"/>
            <a:ext cx="6000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788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D0872-C486-2642-BA21-C08061257034}"/>
              </a:ext>
            </a:extLst>
          </p:cNvPr>
          <p:cNvSpPr>
            <a:spLocks noGrp="1"/>
          </p:cNvSpPr>
          <p:nvPr>
            <p:ph type="title"/>
          </p:nvPr>
        </p:nvSpPr>
        <p:spPr/>
        <p:txBody>
          <a:bodyPr/>
          <a:lstStyle/>
          <a:p>
            <a:r>
              <a:rPr lang="en-US" dirty="0"/>
              <a:t>Key elements of strong UK application essays</a:t>
            </a:r>
          </a:p>
        </p:txBody>
      </p:sp>
      <p:sp>
        <p:nvSpPr>
          <p:cNvPr id="3" name="Content Placeholder 2">
            <a:extLst>
              <a:ext uri="{FF2B5EF4-FFF2-40B4-BE49-F238E27FC236}">
                <a16:creationId xmlns:a16="http://schemas.microsoft.com/office/drawing/2014/main" id="{662E4DA5-B2D9-A147-BD66-28B9E46E54B4}"/>
              </a:ext>
            </a:extLst>
          </p:cNvPr>
          <p:cNvSpPr>
            <a:spLocks noGrp="1"/>
          </p:cNvSpPr>
          <p:nvPr>
            <p:ph idx="1"/>
          </p:nvPr>
        </p:nvSpPr>
        <p:spPr/>
        <p:txBody>
          <a:bodyPr/>
          <a:lstStyle/>
          <a:p>
            <a:endParaRPr lang="en-US" dirty="0"/>
          </a:p>
          <a:p>
            <a:r>
              <a:rPr lang="en-US" dirty="0"/>
              <a:t>Discuss a key experience or moment in your life that has shaped your current intellectual and career interests.</a:t>
            </a:r>
          </a:p>
        </p:txBody>
      </p:sp>
      <p:pic>
        <p:nvPicPr>
          <p:cNvPr id="4" name="Picture 3" descr="https://public.boxcloud.com/api/2.0/internal_files/524415965272/versions/555473233672/representations/png_paged_2048x2048/content/1.png?access_token=1!BLHTU_FhTlTxRaupK5vXfOmGPJCLS6x6oXKDgPdS_7Y-wU0NHyEz2tEM2ETF1XbbxwYPGJJ_lKC7HU5TiyZbg6rd8zIc_6hyoKUCckpqCLYJ9bPO9alR_CqFQzbtTZmXC3pMh67doVUCa1elBubB_sGBuZGWA87QAfnuRh0Ni_CK1ol0hLxpW2q0HjM9dxtf-fyZoBOVoEcaPWj8pZXzL9gb16S_fE0UDzhuGAL75zkH9GQQP3ToFPrQLK9Vbbr2hIB1UzxQB4el0miPS4oU-O9HcNxgzJ8rRD3WH5qsjXsHCsOCHhyId-42MS8R2Jt6t0FYHVq8U9URwrCxRxGqGQ8L5xAoa-6aLZPAYb7JExxqwvYjXXurQDsogV_TmqVLtW7VDgxPVCzc_TAM73RWF7fOjuk3i5m3AwV6PgOPNfXijYInkXK-_VBKO6095jK6-duMHBqBKOLzPGci3hY__aIeIFIbdif8iUbymwZjwX0HyQm6GsAwqW2kGPQUFWJ0Qc38SwnYGHgcjAMDJ0PEaaWchtcvnoMPFSrPRaVh9RydXRqQXHjSLXt9hUfGoWkAZw..&amp;shared_link=https%3A%2F%2Fcmu.app.box.com%2Fs%2Fdq57l57u7pqkjrhcdae6pbuhcx02r29y&amp;box_client_name=box-content-preview&amp;box_client_version=2.68.0">
            <a:extLst>
              <a:ext uri="{FF2B5EF4-FFF2-40B4-BE49-F238E27FC236}">
                <a16:creationId xmlns:a16="http://schemas.microsoft.com/office/drawing/2014/main" id="{6A542856-0148-8444-BDCA-7EB6529FA1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72" r="76777"/>
          <a:stretch/>
        </p:blipFill>
        <p:spPr bwMode="auto">
          <a:xfrm>
            <a:off x="78338" y="0"/>
            <a:ext cx="6000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462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5F301-22D7-414C-9DF1-1D8C04F5EEBA}"/>
              </a:ext>
            </a:extLst>
          </p:cNvPr>
          <p:cNvSpPr>
            <a:spLocks noGrp="1"/>
          </p:cNvSpPr>
          <p:nvPr>
            <p:ph type="title"/>
          </p:nvPr>
        </p:nvSpPr>
        <p:spPr/>
        <p:txBody>
          <a:bodyPr/>
          <a:lstStyle/>
          <a:p>
            <a:r>
              <a:rPr lang="en-US" dirty="0"/>
              <a:t>Key elements of strong UK application essays</a:t>
            </a:r>
          </a:p>
        </p:txBody>
      </p:sp>
      <p:sp>
        <p:nvSpPr>
          <p:cNvPr id="3" name="Content Placeholder 2">
            <a:extLst>
              <a:ext uri="{FF2B5EF4-FFF2-40B4-BE49-F238E27FC236}">
                <a16:creationId xmlns:a16="http://schemas.microsoft.com/office/drawing/2014/main" id="{A47DF6F6-A65B-F943-A5E2-9022F42F545C}"/>
              </a:ext>
            </a:extLst>
          </p:cNvPr>
          <p:cNvSpPr>
            <a:spLocks noGrp="1"/>
          </p:cNvSpPr>
          <p:nvPr>
            <p:ph idx="1"/>
          </p:nvPr>
        </p:nvSpPr>
        <p:spPr/>
        <p:txBody>
          <a:bodyPr>
            <a:normAutofit/>
          </a:bodyPr>
          <a:lstStyle/>
          <a:p>
            <a:r>
              <a:rPr lang="en-US" dirty="0"/>
              <a:t>Discuss a significant example of your leadership: </a:t>
            </a:r>
          </a:p>
          <a:p>
            <a:endParaRPr lang="en-US" dirty="0"/>
          </a:p>
          <a:p>
            <a:r>
              <a:rPr lang="en-US" dirty="0"/>
              <a:t>How have you created positive change in a group, place, or situation?</a:t>
            </a:r>
          </a:p>
          <a:p>
            <a:endParaRPr lang="en-US" dirty="0"/>
          </a:p>
          <a:p>
            <a:r>
              <a:rPr lang="en-US" dirty="0"/>
              <a:t>How did you bring others on board with your vision?</a:t>
            </a:r>
          </a:p>
          <a:p>
            <a:endParaRPr lang="en-US" dirty="0"/>
          </a:p>
          <a:p>
            <a:r>
              <a:rPr lang="en-US" dirty="0"/>
              <a:t>How does this experience demonstrate your potential for leadership in your future career? </a:t>
            </a:r>
          </a:p>
          <a:p>
            <a:endParaRPr lang="en-US" dirty="0"/>
          </a:p>
          <a:p>
            <a:endParaRPr lang="en-US" dirty="0"/>
          </a:p>
        </p:txBody>
      </p:sp>
      <p:pic>
        <p:nvPicPr>
          <p:cNvPr id="4" name="Picture 3" descr="https://public.boxcloud.com/api/2.0/internal_files/524415965272/versions/555473233672/representations/png_paged_2048x2048/content/1.png?access_token=1!BLHTU_FhTlTxRaupK5vXfOmGPJCLS6x6oXKDgPdS_7Y-wU0NHyEz2tEM2ETF1XbbxwYPGJJ_lKC7HU5TiyZbg6rd8zIc_6hyoKUCckpqCLYJ9bPO9alR_CqFQzbtTZmXC3pMh67doVUCa1elBubB_sGBuZGWA87QAfnuRh0Ni_CK1ol0hLxpW2q0HjM9dxtf-fyZoBOVoEcaPWj8pZXzL9gb16S_fE0UDzhuGAL75zkH9GQQP3ToFPrQLK9Vbbr2hIB1UzxQB4el0miPS4oU-O9HcNxgzJ8rRD3WH5qsjXsHCsOCHhyId-42MS8R2Jt6t0FYHVq8U9URwrCxRxGqGQ8L5xAoa-6aLZPAYb7JExxqwvYjXXurQDsogV_TmqVLtW7VDgxPVCzc_TAM73RWF7fOjuk3i5m3AwV6PgOPNfXijYInkXK-_VBKO6095jK6-duMHBqBKOLzPGci3hY__aIeIFIbdif8iUbymwZjwX0HyQm6GsAwqW2kGPQUFWJ0Qc38SwnYGHgcjAMDJ0PEaaWchtcvnoMPFSrPRaVh9RydXRqQXHjSLXt9hUfGoWkAZw..&amp;shared_link=https%3A%2F%2Fcmu.app.box.com%2Fs%2Fdq57l57u7pqkjrhcdae6pbuhcx02r29y&amp;box_client_name=box-content-preview&amp;box_client_version=2.68.0">
            <a:extLst>
              <a:ext uri="{FF2B5EF4-FFF2-40B4-BE49-F238E27FC236}">
                <a16:creationId xmlns:a16="http://schemas.microsoft.com/office/drawing/2014/main" id="{BB60A1D3-8417-A749-ABC9-727C27919C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72" r="76777"/>
          <a:stretch/>
        </p:blipFill>
        <p:spPr bwMode="auto">
          <a:xfrm>
            <a:off x="78338" y="0"/>
            <a:ext cx="6000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725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5F301-22D7-414C-9DF1-1D8C04F5EEBA}"/>
              </a:ext>
            </a:extLst>
          </p:cNvPr>
          <p:cNvSpPr>
            <a:spLocks noGrp="1"/>
          </p:cNvSpPr>
          <p:nvPr>
            <p:ph type="title"/>
          </p:nvPr>
        </p:nvSpPr>
        <p:spPr/>
        <p:txBody>
          <a:bodyPr/>
          <a:lstStyle/>
          <a:p>
            <a:r>
              <a:rPr lang="en-US" dirty="0"/>
              <a:t>Key elements of strong UK application essays</a:t>
            </a:r>
          </a:p>
        </p:txBody>
      </p:sp>
      <p:sp>
        <p:nvSpPr>
          <p:cNvPr id="3" name="Content Placeholder 2">
            <a:extLst>
              <a:ext uri="{FF2B5EF4-FFF2-40B4-BE49-F238E27FC236}">
                <a16:creationId xmlns:a16="http://schemas.microsoft.com/office/drawing/2014/main" id="{A47DF6F6-A65B-F943-A5E2-9022F42F545C}"/>
              </a:ext>
            </a:extLst>
          </p:cNvPr>
          <p:cNvSpPr>
            <a:spLocks noGrp="1"/>
          </p:cNvSpPr>
          <p:nvPr>
            <p:ph idx="1"/>
          </p:nvPr>
        </p:nvSpPr>
        <p:spPr/>
        <p:txBody>
          <a:bodyPr>
            <a:normAutofit/>
          </a:bodyPr>
          <a:lstStyle/>
          <a:p>
            <a:r>
              <a:rPr lang="en-US" dirty="0"/>
              <a:t>Convey your philosophy of service: </a:t>
            </a:r>
          </a:p>
          <a:p>
            <a:pPr marL="0" indent="0">
              <a:buNone/>
            </a:pPr>
            <a:endParaRPr lang="en-US" dirty="0"/>
          </a:p>
          <a:p>
            <a:r>
              <a:rPr lang="en-US" dirty="0"/>
              <a:t>Which service activity has been most important and fulfilling to you? Why?</a:t>
            </a:r>
          </a:p>
          <a:p>
            <a:endParaRPr lang="en-US" dirty="0"/>
          </a:p>
          <a:p>
            <a:r>
              <a:rPr lang="en-US" dirty="0"/>
              <a:t>What does this service say about your values, ethics, and the issues you care about most? </a:t>
            </a:r>
          </a:p>
        </p:txBody>
      </p:sp>
      <p:pic>
        <p:nvPicPr>
          <p:cNvPr id="4" name="Picture 3" descr="https://public.boxcloud.com/api/2.0/internal_files/524415965272/versions/555473233672/representations/png_paged_2048x2048/content/1.png?access_token=1!BLHTU_FhTlTxRaupK5vXfOmGPJCLS6x6oXKDgPdS_7Y-wU0NHyEz2tEM2ETF1XbbxwYPGJJ_lKC7HU5TiyZbg6rd8zIc_6hyoKUCckpqCLYJ9bPO9alR_CqFQzbtTZmXC3pMh67doVUCa1elBubB_sGBuZGWA87QAfnuRh0Ni_CK1ol0hLxpW2q0HjM9dxtf-fyZoBOVoEcaPWj8pZXzL9gb16S_fE0UDzhuGAL75zkH9GQQP3ToFPrQLK9Vbbr2hIB1UzxQB4el0miPS4oU-O9HcNxgzJ8rRD3WH5qsjXsHCsOCHhyId-42MS8R2Jt6t0FYHVq8U9URwrCxRxGqGQ8L5xAoa-6aLZPAYb7JExxqwvYjXXurQDsogV_TmqVLtW7VDgxPVCzc_TAM73RWF7fOjuk3i5m3AwV6PgOPNfXijYInkXK-_VBKO6095jK6-duMHBqBKOLzPGci3hY__aIeIFIbdif8iUbymwZjwX0HyQm6GsAwqW2kGPQUFWJ0Qc38SwnYGHgcjAMDJ0PEaaWchtcvnoMPFSrPRaVh9RydXRqQXHjSLXt9hUfGoWkAZw..&amp;shared_link=https%3A%2F%2Fcmu.app.box.com%2Fs%2Fdq57l57u7pqkjrhcdae6pbuhcx02r29y&amp;box_client_name=box-content-preview&amp;box_client_version=2.68.0">
            <a:extLst>
              <a:ext uri="{FF2B5EF4-FFF2-40B4-BE49-F238E27FC236}">
                <a16:creationId xmlns:a16="http://schemas.microsoft.com/office/drawing/2014/main" id="{EF742B5D-8898-DA41-8704-E8FCCB2833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72" r="76777"/>
          <a:stretch/>
        </p:blipFill>
        <p:spPr bwMode="auto">
          <a:xfrm>
            <a:off x="78338" y="0"/>
            <a:ext cx="6000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561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45531-58E4-2C41-BFC1-26FC33A2A28D}"/>
              </a:ext>
            </a:extLst>
          </p:cNvPr>
          <p:cNvSpPr>
            <a:spLocks noGrp="1"/>
          </p:cNvSpPr>
          <p:nvPr>
            <p:ph type="title"/>
          </p:nvPr>
        </p:nvSpPr>
        <p:spPr/>
        <p:txBody>
          <a:bodyPr/>
          <a:lstStyle/>
          <a:p>
            <a:r>
              <a:rPr lang="en-US" dirty="0"/>
              <a:t>Hello! And agenda</a:t>
            </a:r>
          </a:p>
        </p:txBody>
      </p:sp>
      <p:sp>
        <p:nvSpPr>
          <p:cNvPr id="3" name="Content Placeholder 2">
            <a:extLst>
              <a:ext uri="{FF2B5EF4-FFF2-40B4-BE49-F238E27FC236}">
                <a16:creationId xmlns:a16="http://schemas.microsoft.com/office/drawing/2014/main" id="{106AEED0-6DBE-214E-ACE8-125EB410DFBF}"/>
              </a:ext>
            </a:extLst>
          </p:cNvPr>
          <p:cNvSpPr>
            <a:spLocks noGrp="1"/>
          </p:cNvSpPr>
          <p:nvPr>
            <p:ph idx="1"/>
          </p:nvPr>
        </p:nvSpPr>
        <p:spPr/>
        <p:txBody>
          <a:bodyPr/>
          <a:lstStyle/>
          <a:p>
            <a:r>
              <a:rPr lang="en-US" dirty="0"/>
              <a:t>Important points to consider</a:t>
            </a:r>
          </a:p>
          <a:p>
            <a:r>
              <a:rPr lang="en-US" dirty="0"/>
              <a:t>Application information recording</a:t>
            </a:r>
          </a:p>
          <a:p>
            <a:r>
              <a:rPr lang="en-US" dirty="0"/>
              <a:t>Specific thoughts for the 2021-2022 cycle</a:t>
            </a:r>
          </a:p>
          <a:p>
            <a:r>
              <a:rPr lang="en-US" dirty="0"/>
              <a:t>Important upcoming dates</a:t>
            </a:r>
          </a:p>
          <a:p>
            <a:endParaRPr lang="en-US" dirty="0"/>
          </a:p>
          <a:p>
            <a:r>
              <a:rPr lang="en-US" dirty="0"/>
              <a:t>Zoom requests:</a:t>
            </a:r>
          </a:p>
          <a:p>
            <a:pPr lvl="1"/>
            <a:r>
              <a:rPr lang="en-US" dirty="0"/>
              <a:t>Ask questions in the zoom chat</a:t>
            </a:r>
          </a:p>
          <a:p>
            <a:pPr lvl="1"/>
            <a:r>
              <a:rPr lang="en-US" dirty="0"/>
              <a:t>Please put your name and Andrew ID in the chat</a:t>
            </a:r>
          </a:p>
        </p:txBody>
      </p:sp>
      <p:pic>
        <p:nvPicPr>
          <p:cNvPr id="4" name="Picture 3" descr="https://public.boxcloud.com/api/2.0/internal_files/524415965272/versions/555473233672/representations/png_paged_2048x2048/content/1.png?access_token=1!BLHTU_FhTlTxRaupK5vXfOmGPJCLS6x6oXKDgPdS_7Y-wU0NHyEz2tEM2ETF1XbbxwYPGJJ_lKC7HU5TiyZbg6rd8zIc_6hyoKUCckpqCLYJ9bPO9alR_CqFQzbtTZmXC3pMh67doVUCa1elBubB_sGBuZGWA87QAfnuRh0Ni_CK1ol0hLxpW2q0HjM9dxtf-fyZoBOVoEcaPWj8pZXzL9gb16S_fE0UDzhuGAL75zkH9GQQP3ToFPrQLK9Vbbr2hIB1UzxQB4el0miPS4oU-O9HcNxgzJ8rRD3WH5qsjXsHCsOCHhyId-42MS8R2Jt6t0FYHVq8U9URwrCxRxGqGQ8L5xAoa-6aLZPAYb7JExxqwvYjXXurQDsogV_TmqVLtW7VDgxPVCzc_TAM73RWF7fOjuk3i5m3AwV6PgOPNfXijYInkXK-_VBKO6095jK6-duMHBqBKOLzPGci3hY__aIeIFIbdif8iUbymwZjwX0HyQm6GsAwqW2kGPQUFWJ0Qc38SwnYGHgcjAMDJ0PEaaWchtcvnoMPFSrPRaVh9RydXRqQXHjSLXt9hUfGoWkAZw..&amp;shared_link=https%3A%2F%2Fcmu.app.box.com%2Fs%2Fdq57l57u7pqkjrhcdae6pbuhcx02r29y&amp;box_client_name=box-content-preview&amp;box_client_version=2.68.0">
            <a:extLst>
              <a:ext uri="{FF2B5EF4-FFF2-40B4-BE49-F238E27FC236}">
                <a16:creationId xmlns:a16="http://schemas.microsoft.com/office/drawing/2014/main" id="{6C86554C-5689-9947-8362-21C0CA19AC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72" r="76777"/>
          <a:stretch/>
        </p:blipFill>
        <p:spPr bwMode="auto">
          <a:xfrm>
            <a:off x="78338" y="0"/>
            <a:ext cx="6000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290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5F301-22D7-414C-9DF1-1D8C04F5EEBA}"/>
              </a:ext>
            </a:extLst>
          </p:cNvPr>
          <p:cNvSpPr>
            <a:spLocks noGrp="1"/>
          </p:cNvSpPr>
          <p:nvPr>
            <p:ph type="title"/>
          </p:nvPr>
        </p:nvSpPr>
        <p:spPr/>
        <p:txBody>
          <a:bodyPr/>
          <a:lstStyle/>
          <a:p>
            <a:r>
              <a:rPr lang="en-US" dirty="0"/>
              <a:t>Key elements of strong UK application essays</a:t>
            </a:r>
          </a:p>
        </p:txBody>
      </p:sp>
      <p:sp>
        <p:nvSpPr>
          <p:cNvPr id="3" name="Content Placeholder 2">
            <a:extLst>
              <a:ext uri="{FF2B5EF4-FFF2-40B4-BE49-F238E27FC236}">
                <a16:creationId xmlns:a16="http://schemas.microsoft.com/office/drawing/2014/main" id="{A47DF6F6-A65B-F943-A5E2-9022F42F545C}"/>
              </a:ext>
            </a:extLst>
          </p:cNvPr>
          <p:cNvSpPr>
            <a:spLocks noGrp="1"/>
          </p:cNvSpPr>
          <p:nvPr>
            <p:ph idx="1"/>
          </p:nvPr>
        </p:nvSpPr>
        <p:spPr>
          <a:xfrm>
            <a:off x="838200" y="1825625"/>
            <a:ext cx="10827774" cy="4351338"/>
          </a:xfrm>
        </p:spPr>
        <p:txBody>
          <a:bodyPr>
            <a:normAutofit fontScale="92500" lnSpcReduction="10000"/>
          </a:bodyPr>
          <a:lstStyle/>
          <a:p>
            <a:r>
              <a:rPr lang="en-US" dirty="0"/>
              <a:t>Explain the BIG intellectual/professional contribution you hope to make over your career: </a:t>
            </a:r>
          </a:p>
          <a:p>
            <a:endParaRPr lang="en-US" dirty="0"/>
          </a:p>
          <a:p>
            <a:r>
              <a:rPr lang="en-US" dirty="0"/>
              <a:t>Which societal/environmental problem is the driving force behind your professional and personal goals?</a:t>
            </a:r>
          </a:p>
          <a:p>
            <a:pPr marL="0" indent="0">
              <a:buNone/>
            </a:pPr>
            <a:endParaRPr lang="en-US" dirty="0"/>
          </a:p>
          <a:p>
            <a:r>
              <a:rPr lang="en-US" dirty="0"/>
              <a:t>How would you like to steer the course of this issue?</a:t>
            </a:r>
          </a:p>
          <a:p>
            <a:pPr marL="0" indent="0">
              <a:buNone/>
            </a:pPr>
            <a:endParaRPr lang="en-US" dirty="0"/>
          </a:p>
          <a:p>
            <a:r>
              <a:rPr lang="en-US" dirty="0"/>
              <a:t>How would this scholarship opportunity support you in doing so? </a:t>
            </a:r>
          </a:p>
          <a:p>
            <a:r>
              <a:rPr lang="en-US" dirty="0"/>
              <a:t>*Be sure to address why the UK is a great place to work toward your goals!*</a:t>
            </a:r>
          </a:p>
        </p:txBody>
      </p:sp>
      <p:pic>
        <p:nvPicPr>
          <p:cNvPr id="4" name="Picture 3" descr="https://public.boxcloud.com/api/2.0/internal_files/524415965272/versions/555473233672/representations/png_paged_2048x2048/content/1.png?access_token=1!BLHTU_FhTlTxRaupK5vXfOmGPJCLS6x6oXKDgPdS_7Y-wU0NHyEz2tEM2ETF1XbbxwYPGJJ_lKC7HU5TiyZbg6rd8zIc_6hyoKUCckpqCLYJ9bPO9alR_CqFQzbtTZmXC3pMh67doVUCa1elBubB_sGBuZGWA87QAfnuRh0Ni_CK1ol0hLxpW2q0HjM9dxtf-fyZoBOVoEcaPWj8pZXzL9gb16S_fE0UDzhuGAL75zkH9GQQP3ToFPrQLK9Vbbr2hIB1UzxQB4el0miPS4oU-O9HcNxgzJ8rRD3WH5qsjXsHCsOCHhyId-42MS8R2Jt6t0FYHVq8U9URwrCxRxGqGQ8L5xAoa-6aLZPAYb7JExxqwvYjXXurQDsogV_TmqVLtW7VDgxPVCzc_TAM73RWF7fOjuk3i5m3AwV6PgOPNfXijYInkXK-_VBKO6095jK6-duMHBqBKOLzPGci3hY__aIeIFIbdif8iUbymwZjwX0HyQm6GsAwqW2kGPQUFWJ0Qc38SwnYGHgcjAMDJ0PEaaWchtcvnoMPFSrPRaVh9RydXRqQXHjSLXt9hUfGoWkAZw..&amp;shared_link=https%3A%2F%2Fcmu.app.box.com%2Fs%2Fdq57l57u7pqkjrhcdae6pbuhcx02r29y&amp;box_client_name=box-content-preview&amp;box_client_version=2.68.0">
            <a:extLst>
              <a:ext uri="{FF2B5EF4-FFF2-40B4-BE49-F238E27FC236}">
                <a16:creationId xmlns:a16="http://schemas.microsoft.com/office/drawing/2014/main" id="{95D02307-FD22-8942-962E-3A5E4B1BBB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72" r="76777"/>
          <a:stretch/>
        </p:blipFill>
        <p:spPr bwMode="auto">
          <a:xfrm>
            <a:off x="78338" y="0"/>
            <a:ext cx="6000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625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5F301-22D7-414C-9DF1-1D8C04F5EEBA}"/>
              </a:ext>
            </a:extLst>
          </p:cNvPr>
          <p:cNvSpPr>
            <a:spLocks noGrp="1"/>
          </p:cNvSpPr>
          <p:nvPr>
            <p:ph type="title"/>
          </p:nvPr>
        </p:nvSpPr>
        <p:spPr/>
        <p:txBody>
          <a:bodyPr/>
          <a:lstStyle/>
          <a:p>
            <a:r>
              <a:rPr lang="en-US" dirty="0"/>
              <a:t>Key elements of strong UK application essays</a:t>
            </a:r>
          </a:p>
        </p:txBody>
      </p:sp>
      <p:sp>
        <p:nvSpPr>
          <p:cNvPr id="3" name="Content Placeholder 2">
            <a:extLst>
              <a:ext uri="{FF2B5EF4-FFF2-40B4-BE49-F238E27FC236}">
                <a16:creationId xmlns:a16="http://schemas.microsoft.com/office/drawing/2014/main" id="{A47DF6F6-A65B-F943-A5E2-9022F42F545C}"/>
              </a:ext>
            </a:extLst>
          </p:cNvPr>
          <p:cNvSpPr>
            <a:spLocks noGrp="1"/>
          </p:cNvSpPr>
          <p:nvPr>
            <p:ph idx="1"/>
          </p:nvPr>
        </p:nvSpPr>
        <p:spPr/>
        <p:txBody>
          <a:bodyPr>
            <a:normAutofit/>
          </a:bodyPr>
          <a:lstStyle/>
          <a:p>
            <a:r>
              <a:rPr lang="en-US" dirty="0"/>
              <a:t>Ambassadorial Potential:</a:t>
            </a:r>
          </a:p>
          <a:p>
            <a:endParaRPr lang="en-US" dirty="0"/>
          </a:p>
          <a:p>
            <a:r>
              <a:rPr lang="en-US" dirty="0"/>
              <a:t>What interests, knowledge, hobbies, and curiosities would you bring to your intended program, community of scholars, and broader host community?</a:t>
            </a:r>
          </a:p>
          <a:p>
            <a:pPr marL="0" indent="0">
              <a:buNone/>
            </a:pPr>
            <a:endParaRPr lang="en-US" dirty="0"/>
          </a:p>
          <a:p>
            <a:r>
              <a:rPr lang="en-US" dirty="0"/>
              <a:t>In what way(s) can you foster meaningful US-UK relationships?</a:t>
            </a:r>
          </a:p>
          <a:p>
            <a:pPr lvl="1"/>
            <a:r>
              <a:rPr lang="en-US" dirty="0"/>
              <a:t>Both personally and professionally</a:t>
            </a:r>
          </a:p>
          <a:p>
            <a:pPr lvl="1"/>
            <a:r>
              <a:rPr lang="en-US" dirty="0"/>
              <a:t>How would you maintain those relationships post-scholarship?</a:t>
            </a:r>
          </a:p>
          <a:p>
            <a:endParaRPr lang="en-US" dirty="0"/>
          </a:p>
          <a:p>
            <a:endParaRPr lang="en-US" dirty="0"/>
          </a:p>
        </p:txBody>
      </p:sp>
      <p:pic>
        <p:nvPicPr>
          <p:cNvPr id="4" name="Picture 3" descr="https://public.boxcloud.com/api/2.0/internal_files/524415965272/versions/555473233672/representations/png_paged_2048x2048/content/1.png?access_token=1!BLHTU_FhTlTxRaupK5vXfOmGPJCLS6x6oXKDgPdS_7Y-wU0NHyEz2tEM2ETF1XbbxwYPGJJ_lKC7HU5TiyZbg6rd8zIc_6hyoKUCckpqCLYJ9bPO9alR_CqFQzbtTZmXC3pMh67doVUCa1elBubB_sGBuZGWA87QAfnuRh0Ni_CK1ol0hLxpW2q0HjM9dxtf-fyZoBOVoEcaPWj8pZXzL9gb16S_fE0UDzhuGAL75zkH9GQQP3ToFPrQLK9Vbbr2hIB1UzxQB4el0miPS4oU-O9HcNxgzJ8rRD3WH5qsjXsHCsOCHhyId-42MS8R2Jt6t0FYHVq8U9URwrCxRxGqGQ8L5xAoa-6aLZPAYb7JExxqwvYjXXurQDsogV_TmqVLtW7VDgxPVCzc_TAM73RWF7fOjuk3i5m3AwV6PgOPNfXijYInkXK-_VBKO6095jK6-duMHBqBKOLzPGci3hY__aIeIFIbdif8iUbymwZjwX0HyQm6GsAwqW2kGPQUFWJ0Qc38SwnYGHgcjAMDJ0PEaaWchtcvnoMPFSrPRaVh9RydXRqQXHjSLXt9hUfGoWkAZw..&amp;shared_link=https%3A%2F%2Fcmu.app.box.com%2Fs%2Fdq57l57u7pqkjrhcdae6pbuhcx02r29y&amp;box_client_name=box-content-preview&amp;box_client_version=2.68.0">
            <a:extLst>
              <a:ext uri="{FF2B5EF4-FFF2-40B4-BE49-F238E27FC236}">
                <a16:creationId xmlns:a16="http://schemas.microsoft.com/office/drawing/2014/main" id="{5F83BC0E-7F8A-C143-9F97-C216A4D378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72" r="76777"/>
          <a:stretch/>
        </p:blipFill>
        <p:spPr bwMode="auto">
          <a:xfrm>
            <a:off x="78338" y="0"/>
            <a:ext cx="6000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784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5F301-22D7-414C-9DF1-1D8C04F5EEBA}"/>
              </a:ext>
            </a:extLst>
          </p:cNvPr>
          <p:cNvSpPr>
            <a:spLocks noGrp="1"/>
          </p:cNvSpPr>
          <p:nvPr>
            <p:ph type="title"/>
          </p:nvPr>
        </p:nvSpPr>
        <p:spPr/>
        <p:txBody>
          <a:bodyPr/>
          <a:lstStyle/>
          <a:p>
            <a:r>
              <a:rPr lang="en-US" dirty="0"/>
              <a:t>Programs of Study</a:t>
            </a:r>
          </a:p>
        </p:txBody>
      </p:sp>
      <p:sp>
        <p:nvSpPr>
          <p:cNvPr id="3" name="Content Placeholder 2">
            <a:extLst>
              <a:ext uri="{FF2B5EF4-FFF2-40B4-BE49-F238E27FC236}">
                <a16:creationId xmlns:a16="http://schemas.microsoft.com/office/drawing/2014/main" id="{A47DF6F6-A65B-F943-A5E2-9022F42F545C}"/>
              </a:ext>
            </a:extLst>
          </p:cNvPr>
          <p:cNvSpPr>
            <a:spLocks noGrp="1"/>
          </p:cNvSpPr>
          <p:nvPr>
            <p:ph idx="1"/>
          </p:nvPr>
        </p:nvSpPr>
        <p:spPr/>
        <p:txBody>
          <a:bodyPr>
            <a:normAutofit/>
          </a:bodyPr>
          <a:lstStyle/>
          <a:p>
            <a:r>
              <a:rPr lang="en-US" sz="2400" dirty="0"/>
              <a:t>Describe your targeted program(s) and institution(s):</a:t>
            </a:r>
          </a:p>
          <a:p>
            <a:endParaRPr lang="en-US" sz="2400" dirty="0"/>
          </a:p>
          <a:p>
            <a:r>
              <a:rPr lang="en-US" sz="2400" dirty="0"/>
              <a:t>Structure of the degree program (Taught master’s, MRes, MPhil, etc.)</a:t>
            </a:r>
          </a:p>
          <a:p>
            <a:r>
              <a:rPr lang="en-US" sz="2400" dirty="0"/>
              <a:t>Course offerings, highlighting courses you are likely to take</a:t>
            </a:r>
          </a:p>
          <a:p>
            <a:r>
              <a:rPr lang="en-US" sz="2400" dirty="0"/>
              <a:t>Key faculty you aim to work with</a:t>
            </a:r>
          </a:p>
          <a:p>
            <a:r>
              <a:rPr lang="en-US" sz="2400" dirty="0"/>
              <a:t>Thesis, dissertation, other capstone projects or experiences</a:t>
            </a:r>
          </a:p>
          <a:p>
            <a:r>
              <a:rPr lang="en-US" sz="2400" dirty="0"/>
              <a:t>Opportunities for research and/or internships</a:t>
            </a:r>
          </a:p>
          <a:p>
            <a:r>
              <a:rPr lang="en-US" sz="2400" dirty="0"/>
              <a:t>Why, on the whole, these programs and institutions are a fabulous fit for YOU!</a:t>
            </a:r>
          </a:p>
        </p:txBody>
      </p:sp>
      <p:pic>
        <p:nvPicPr>
          <p:cNvPr id="4" name="Picture 3" descr="https://public.boxcloud.com/api/2.0/internal_files/524415965272/versions/555473233672/representations/png_paged_2048x2048/content/1.png?access_token=1!BLHTU_FhTlTxRaupK5vXfOmGPJCLS6x6oXKDgPdS_7Y-wU0NHyEz2tEM2ETF1XbbxwYPGJJ_lKC7HU5TiyZbg6rd8zIc_6hyoKUCckpqCLYJ9bPO9alR_CqFQzbtTZmXC3pMh67doVUCa1elBubB_sGBuZGWA87QAfnuRh0Ni_CK1ol0hLxpW2q0HjM9dxtf-fyZoBOVoEcaPWj8pZXzL9gb16S_fE0UDzhuGAL75zkH9GQQP3ToFPrQLK9Vbbr2hIB1UzxQB4el0miPS4oU-O9HcNxgzJ8rRD3WH5qsjXsHCsOCHhyId-42MS8R2Jt6t0FYHVq8U9URwrCxRxGqGQ8L5xAoa-6aLZPAYb7JExxqwvYjXXurQDsogV_TmqVLtW7VDgxPVCzc_TAM73RWF7fOjuk3i5m3AwV6PgOPNfXijYInkXK-_VBKO6095jK6-duMHBqBKOLzPGci3hY__aIeIFIbdif8iUbymwZjwX0HyQm6GsAwqW2kGPQUFWJ0Qc38SwnYGHgcjAMDJ0PEaaWchtcvnoMPFSrPRaVh9RydXRqQXHjSLXt9hUfGoWkAZw..&amp;shared_link=https%3A%2F%2Fcmu.app.box.com%2Fs%2Fdq57l57u7pqkjrhcdae6pbuhcx02r29y&amp;box_client_name=box-content-preview&amp;box_client_version=2.68.0">
            <a:extLst>
              <a:ext uri="{FF2B5EF4-FFF2-40B4-BE49-F238E27FC236}">
                <a16:creationId xmlns:a16="http://schemas.microsoft.com/office/drawing/2014/main" id="{98CA4FB4-4381-4C4E-9DDF-450B3FB85E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72" r="76777"/>
          <a:stretch/>
        </p:blipFill>
        <p:spPr bwMode="auto">
          <a:xfrm>
            <a:off x="78338" y="0"/>
            <a:ext cx="6000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151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40850-C5FD-3F44-9F6A-4DDD955A9B74}"/>
              </a:ext>
            </a:extLst>
          </p:cNvPr>
          <p:cNvSpPr>
            <a:spLocks noGrp="1"/>
          </p:cNvSpPr>
          <p:nvPr>
            <p:ph type="title"/>
          </p:nvPr>
        </p:nvSpPr>
        <p:spPr>
          <a:xfrm>
            <a:off x="838200" y="365125"/>
            <a:ext cx="11049000" cy="1325563"/>
          </a:xfrm>
        </p:spPr>
        <p:txBody>
          <a:bodyPr/>
          <a:lstStyle/>
          <a:p>
            <a:r>
              <a:rPr lang="en-US" dirty="0"/>
              <a:t>Materials for the Pre-Application – due mid June</a:t>
            </a:r>
          </a:p>
        </p:txBody>
      </p:sp>
      <p:sp>
        <p:nvSpPr>
          <p:cNvPr id="3" name="Content Placeholder 2">
            <a:extLst>
              <a:ext uri="{FF2B5EF4-FFF2-40B4-BE49-F238E27FC236}">
                <a16:creationId xmlns:a16="http://schemas.microsoft.com/office/drawing/2014/main" id="{B1D634C0-AF1C-C540-BDB2-33FA1BC70172}"/>
              </a:ext>
            </a:extLst>
          </p:cNvPr>
          <p:cNvSpPr>
            <a:spLocks noGrp="1"/>
          </p:cNvSpPr>
          <p:nvPr>
            <p:ph idx="1"/>
          </p:nvPr>
        </p:nvSpPr>
        <p:spPr>
          <a:xfrm>
            <a:off x="838200" y="1825624"/>
            <a:ext cx="11049000" cy="5032375"/>
          </a:xfrm>
        </p:spPr>
        <p:txBody>
          <a:bodyPr>
            <a:normAutofit/>
          </a:bodyPr>
          <a:lstStyle/>
          <a:p>
            <a:r>
              <a:rPr lang="en-US" sz="2400" dirty="0"/>
              <a:t>Pre-Application form (link on our website)</a:t>
            </a:r>
          </a:p>
          <a:p>
            <a:endParaRPr lang="en-US" sz="2400" dirty="0"/>
          </a:p>
          <a:p>
            <a:r>
              <a:rPr lang="en-US" sz="2400" dirty="0"/>
              <a:t>Current résumé </a:t>
            </a:r>
          </a:p>
          <a:p>
            <a:endParaRPr lang="en-US" sz="2400" dirty="0"/>
          </a:p>
          <a:p>
            <a:r>
              <a:rPr lang="en-US" sz="2400" dirty="0"/>
              <a:t>Unofficial Carnegie Mellon transcript</a:t>
            </a:r>
          </a:p>
          <a:p>
            <a:endParaRPr lang="en-US" sz="2400" dirty="0"/>
          </a:p>
          <a:p>
            <a:r>
              <a:rPr lang="en-US" sz="2400" dirty="0"/>
              <a:t>2 recommendation letters emailed to FSO (4 for Rhodes). Be sure to give each recommender the document “Instructions for Recommenders – UK Awards ” </a:t>
            </a:r>
          </a:p>
          <a:p>
            <a:endParaRPr lang="en-US" sz="2400" dirty="0"/>
          </a:p>
          <a:p>
            <a:r>
              <a:rPr lang="en-US" sz="2400" dirty="0"/>
              <a:t>A personal statement of 1,000 words that outlines your intellectual and professional interests and achievements, future goals, and reasons for pursuing study in the UK.  </a:t>
            </a:r>
          </a:p>
          <a:p>
            <a:endParaRPr lang="en-US" sz="2400" dirty="0"/>
          </a:p>
        </p:txBody>
      </p:sp>
      <p:pic>
        <p:nvPicPr>
          <p:cNvPr id="4" name="Picture 3" descr="https://public.boxcloud.com/api/2.0/internal_files/524415965272/versions/555473233672/representations/png_paged_2048x2048/content/1.png?access_token=1!BLHTU_FhTlTxRaupK5vXfOmGPJCLS6x6oXKDgPdS_7Y-wU0NHyEz2tEM2ETF1XbbxwYPGJJ_lKC7HU5TiyZbg6rd8zIc_6hyoKUCckpqCLYJ9bPO9alR_CqFQzbtTZmXC3pMh67doVUCa1elBubB_sGBuZGWA87QAfnuRh0Ni_CK1ol0hLxpW2q0HjM9dxtf-fyZoBOVoEcaPWj8pZXzL9gb16S_fE0UDzhuGAL75zkH9GQQP3ToFPrQLK9Vbbr2hIB1UzxQB4el0miPS4oU-O9HcNxgzJ8rRD3WH5qsjXsHCsOCHhyId-42MS8R2Jt6t0FYHVq8U9URwrCxRxGqGQ8L5xAoa-6aLZPAYb7JExxqwvYjXXurQDsogV_TmqVLtW7VDgxPVCzc_TAM73RWF7fOjuk3i5m3AwV6PgOPNfXijYInkXK-_VBKO6095jK6-duMHBqBKOLzPGci3hY__aIeIFIbdif8iUbymwZjwX0HyQm6GsAwqW2kGPQUFWJ0Qc38SwnYGHgcjAMDJ0PEaaWchtcvnoMPFSrPRaVh9RydXRqQXHjSLXt9hUfGoWkAZw..&amp;shared_link=https%3A%2F%2Fcmu.app.box.com%2Fs%2Fdq57l57u7pqkjrhcdae6pbuhcx02r29y&amp;box_client_name=box-content-preview&amp;box_client_version=2.68.0">
            <a:extLst>
              <a:ext uri="{FF2B5EF4-FFF2-40B4-BE49-F238E27FC236}">
                <a16:creationId xmlns:a16="http://schemas.microsoft.com/office/drawing/2014/main" id="{A7459CB6-11DA-B74C-BE38-FF18444155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72" r="76777"/>
          <a:stretch/>
        </p:blipFill>
        <p:spPr bwMode="auto">
          <a:xfrm>
            <a:off x="78338" y="0"/>
            <a:ext cx="6000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9295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E602D2-5BF1-4242-8FC9-1B8E5164D34C}"/>
              </a:ext>
            </a:extLst>
          </p:cNvPr>
          <p:cNvPicPr>
            <a:picLocks noChangeAspect="1"/>
          </p:cNvPicPr>
          <p:nvPr/>
        </p:nvPicPr>
        <p:blipFill>
          <a:blip r:embed="rId3"/>
          <a:stretch>
            <a:fillRect/>
          </a:stretch>
        </p:blipFill>
        <p:spPr>
          <a:xfrm>
            <a:off x="3480621" y="144725"/>
            <a:ext cx="4970206" cy="6596542"/>
          </a:xfrm>
          <a:prstGeom prst="rect">
            <a:avLst/>
          </a:prstGeom>
        </p:spPr>
      </p:pic>
      <p:pic>
        <p:nvPicPr>
          <p:cNvPr id="6" name="Picture 5" descr="https://public.boxcloud.com/api/2.0/internal_files/524415965272/versions/555473233672/representations/png_paged_2048x2048/content/1.png?access_token=1!BLHTU_FhTlTxRaupK5vXfOmGPJCLS6x6oXKDgPdS_7Y-wU0NHyEz2tEM2ETF1XbbxwYPGJJ_lKC7HU5TiyZbg6rd8zIc_6hyoKUCckpqCLYJ9bPO9alR_CqFQzbtTZmXC3pMh67doVUCa1elBubB_sGBuZGWA87QAfnuRh0Ni_CK1ol0hLxpW2q0HjM9dxtf-fyZoBOVoEcaPWj8pZXzL9gb16S_fE0UDzhuGAL75zkH9GQQP3ToFPrQLK9Vbbr2hIB1UzxQB4el0miPS4oU-O9HcNxgzJ8rRD3WH5qsjXsHCsOCHhyId-42MS8R2Jt6t0FYHVq8U9URwrCxRxGqGQ8L5xAoa-6aLZPAYb7JExxqwvYjXXurQDsogV_TmqVLtW7VDgxPVCzc_TAM73RWF7fOjuk3i5m3AwV6PgOPNfXijYInkXK-_VBKO6095jK6-duMHBqBKOLzPGci3hY__aIeIFIbdif8iUbymwZjwX0HyQm6GsAwqW2kGPQUFWJ0Qc38SwnYGHgcjAMDJ0PEaaWchtcvnoMPFSrPRaVh9RydXRqQXHjSLXt9hUfGoWkAZw..&amp;shared_link=https%3A%2F%2Fcmu.app.box.com%2Fs%2Fdq57l57u7pqkjrhcdae6pbuhcx02r29y&amp;box_client_name=box-content-preview&amp;box_client_version=2.68.0">
            <a:extLst>
              <a:ext uri="{FF2B5EF4-FFF2-40B4-BE49-F238E27FC236}">
                <a16:creationId xmlns:a16="http://schemas.microsoft.com/office/drawing/2014/main" id="{6B66217C-4089-A044-B619-23FCD14A51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472" r="76777"/>
          <a:stretch/>
        </p:blipFill>
        <p:spPr bwMode="auto">
          <a:xfrm>
            <a:off x="78338" y="0"/>
            <a:ext cx="6000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790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AA9552-1741-5C4D-A1D2-FB4EE7DDAF05}"/>
              </a:ext>
            </a:extLst>
          </p:cNvPr>
          <p:cNvPicPr>
            <a:picLocks noChangeAspect="1"/>
          </p:cNvPicPr>
          <p:nvPr/>
        </p:nvPicPr>
        <p:blipFill>
          <a:blip r:embed="rId3"/>
          <a:stretch>
            <a:fillRect/>
          </a:stretch>
        </p:blipFill>
        <p:spPr>
          <a:xfrm>
            <a:off x="3660562" y="147484"/>
            <a:ext cx="4766126" cy="6710516"/>
          </a:xfrm>
          <a:prstGeom prst="rect">
            <a:avLst/>
          </a:prstGeom>
        </p:spPr>
      </p:pic>
      <p:pic>
        <p:nvPicPr>
          <p:cNvPr id="5" name="Picture 4" descr="https://public.boxcloud.com/api/2.0/internal_files/524415965272/versions/555473233672/representations/png_paged_2048x2048/content/1.png?access_token=1!BLHTU_FhTlTxRaupK5vXfOmGPJCLS6x6oXKDgPdS_7Y-wU0NHyEz2tEM2ETF1XbbxwYPGJJ_lKC7HU5TiyZbg6rd8zIc_6hyoKUCckpqCLYJ9bPO9alR_CqFQzbtTZmXC3pMh67doVUCa1elBubB_sGBuZGWA87QAfnuRh0Ni_CK1ol0hLxpW2q0HjM9dxtf-fyZoBOVoEcaPWj8pZXzL9gb16S_fE0UDzhuGAL75zkH9GQQP3ToFPrQLK9Vbbr2hIB1UzxQB4el0miPS4oU-O9HcNxgzJ8rRD3WH5qsjXsHCsOCHhyId-42MS8R2Jt6t0FYHVq8U9URwrCxRxGqGQ8L5xAoa-6aLZPAYb7JExxqwvYjXXurQDsogV_TmqVLtW7VDgxPVCzc_TAM73RWF7fOjuk3i5m3AwV6PgOPNfXijYInkXK-_VBKO6095jK6-duMHBqBKOLzPGci3hY__aIeIFIbdif8iUbymwZjwX0HyQm6GsAwqW2kGPQUFWJ0Qc38SwnYGHgcjAMDJ0PEaaWchtcvnoMPFSrPRaVh9RydXRqQXHjSLXt9hUfGoWkAZw..&amp;shared_link=https%3A%2F%2Fcmu.app.box.com%2Fs%2Fdq57l57u7pqkjrhcdae6pbuhcx02r29y&amp;box_client_name=box-content-preview&amp;box_client_version=2.68.0">
            <a:extLst>
              <a:ext uri="{FF2B5EF4-FFF2-40B4-BE49-F238E27FC236}">
                <a16:creationId xmlns:a16="http://schemas.microsoft.com/office/drawing/2014/main" id="{56959BED-2FFD-5849-B77B-33A03447DE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472" r="76777"/>
          <a:stretch/>
        </p:blipFill>
        <p:spPr bwMode="auto">
          <a:xfrm>
            <a:off x="78338" y="0"/>
            <a:ext cx="6000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646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F3621-6159-5646-B683-1C7933DC0EFA}"/>
              </a:ext>
            </a:extLst>
          </p:cNvPr>
          <p:cNvSpPr>
            <a:spLocks noGrp="1"/>
          </p:cNvSpPr>
          <p:nvPr>
            <p:ph type="title"/>
          </p:nvPr>
        </p:nvSpPr>
        <p:spPr/>
        <p:txBody>
          <a:bodyPr/>
          <a:lstStyle/>
          <a:p>
            <a:r>
              <a:rPr lang="en-US" dirty="0"/>
              <a:t>Timeline</a:t>
            </a:r>
          </a:p>
        </p:txBody>
      </p:sp>
      <p:sp>
        <p:nvSpPr>
          <p:cNvPr id="3" name="Content Placeholder 2">
            <a:extLst>
              <a:ext uri="{FF2B5EF4-FFF2-40B4-BE49-F238E27FC236}">
                <a16:creationId xmlns:a16="http://schemas.microsoft.com/office/drawing/2014/main" id="{3543008A-8321-E44D-9EB4-2D4AF8DC110E}"/>
              </a:ext>
            </a:extLst>
          </p:cNvPr>
          <p:cNvSpPr>
            <a:spLocks noGrp="1"/>
          </p:cNvSpPr>
          <p:nvPr>
            <p:ph idx="1"/>
          </p:nvPr>
        </p:nvSpPr>
        <p:spPr>
          <a:xfrm>
            <a:off x="838200" y="1690688"/>
            <a:ext cx="10990006" cy="4990331"/>
          </a:xfrm>
        </p:spPr>
        <p:txBody>
          <a:bodyPr>
            <a:normAutofit/>
          </a:bodyPr>
          <a:lstStyle/>
          <a:p>
            <a:r>
              <a:rPr lang="en-US" sz="2400" dirty="0"/>
              <a:t>April – May: One-on-one appointment with Dr. Brittany Allison or Dr. Stephanie Wallach (Book via Handshake)</a:t>
            </a:r>
          </a:p>
          <a:p>
            <a:r>
              <a:rPr lang="en-US" sz="2400" dirty="0"/>
              <a:t>May – June: Research UK programs, draft personal statement, contact letter writers, compile pre-application materials</a:t>
            </a:r>
          </a:p>
          <a:p>
            <a:r>
              <a:rPr lang="en-US" sz="2400" dirty="0"/>
              <a:t>Mid June: Pre-Application Deadline (see FSO webpage for exact date)</a:t>
            </a:r>
          </a:p>
          <a:p>
            <a:r>
              <a:rPr lang="en-US" sz="2400" dirty="0"/>
              <a:t>June – August: Continue to work with FSO on application materials; correspond with potential UK advisors</a:t>
            </a:r>
          </a:p>
          <a:p>
            <a:r>
              <a:rPr lang="en-US" sz="2400" dirty="0"/>
              <a:t>Late August: Required Campus Deadline</a:t>
            </a:r>
          </a:p>
          <a:p>
            <a:r>
              <a:rPr lang="en-US" sz="2400" dirty="0"/>
              <a:t>Campus endorsement process:  Committee review; may include campus interview</a:t>
            </a:r>
          </a:p>
          <a:p>
            <a:r>
              <a:rPr lang="en-US" sz="2400" dirty="0"/>
              <a:t>September – November: Endorsement notifications, application revisions, foundation deadlines (vary by scholarship)</a:t>
            </a:r>
          </a:p>
        </p:txBody>
      </p:sp>
      <p:pic>
        <p:nvPicPr>
          <p:cNvPr id="4" name="Picture 3" descr="https://public.boxcloud.com/api/2.0/internal_files/524415965272/versions/555473233672/representations/png_paged_2048x2048/content/1.png?access_token=1!BLHTU_FhTlTxRaupK5vXfOmGPJCLS6x6oXKDgPdS_7Y-wU0NHyEz2tEM2ETF1XbbxwYPGJJ_lKC7HU5TiyZbg6rd8zIc_6hyoKUCckpqCLYJ9bPO9alR_CqFQzbtTZmXC3pMh67doVUCa1elBubB_sGBuZGWA87QAfnuRh0Ni_CK1ol0hLxpW2q0HjM9dxtf-fyZoBOVoEcaPWj8pZXzL9gb16S_fE0UDzhuGAL75zkH9GQQP3ToFPrQLK9Vbbr2hIB1UzxQB4el0miPS4oU-O9HcNxgzJ8rRD3WH5qsjXsHCsOCHhyId-42MS8R2Jt6t0FYHVq8U9URwrCxRxGqGQ8L5xAoa-6aLZPAYb7JExxqwvYjXXurQDsogV_TmqVLtW7VDgxPVCzc_TAM73RWF7fOjuk3i5m3AwV6PgOPNfXijYInkXK-_VBKO6095jK6-duMHBqBKOLzPGci3hY__aIeIFIbdif8iUbymwZjwX0HyQm6GsAwqW2kGPQUFWJ0Qc38SwnYGHgcjAMDJ0PEaaWchtcvnoMPFSrPRaVh9RydXRqQXHjSLXt9hUfGoWkAZw..&amp;shared_link=https%3A%2F%2Fcmu.app.box.com%2Fs%2Fdq57l57u7pqkjrhcdae6pbuhcx02r29y&amp;box_client_name=box-content-preview&amp;box_client_version=2.68.0">
            <a:extLst>
              <a:ext uri="{FF2B5EF4-FFF2-40B4-BE49-F238E27FC236}">
                <a16:creationId xmlns:a16="http://schemas.microsoft.com/office/drawing/2014/main" id="{202B1F0E-6EB7-5846-BC07-79FB4FB166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72" r="76777"/>
          <a:stretch/>
        </p:blipFill>
        <p:spPr bwMode="auto">
          <a:xfrm>
            <a:off x="78338" y="0"/>
            <a:ext cx="6000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11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68BE4-EE2D-A548-86A6-00EE97968392}"/>
              </a:ext>
            </a:extLst>
          </p:cNvPr>
          <p:cNvSpPr>
            <a:spLocks noGrp="1"/>
          </p:cNvSpPr>
          <p:nvPr>
            <p:ph type="title"/>
          </p:nvPr>
        </p:nvSpPr>
        <p:spPr/>
        <p:txBody>
          <a:bodyPr/>
          <a:lstStyle/>
          <a:p>
            <a:r>
              <a:rPr lang="en-US" dirty="0"/>
              <a:t>Thank you for attending!</a:t>
            </a:r>
          </a:p>
        </p:txBody>
      </p:sp>
      <p:sp>
        <p:nvSpPr>
          <p:cNvPr id="3" name="Content Placeholder 2">
            <a:extLst>
              <a:ext uri="{FF2B5EF4-FFF2-40B4-BE49-F238E27FC236}">
                <a16:creationId xmlns:a16="http://schemas.microsoft.com/office/drawing/2014/main" id="{BE462F2F-56E9-124E-BDC1-93083296C9BF}"/>
              </a:ext>
            </a:extLst>
          </p:cNvPr>
          <p:cNvSpPr>
            <a:spLocks noGrp="1"/>
          </p:cNvSpPr>
          <p:nvPr>
            <p:ph idx="1"/>
          </p:nvPr>
        </p:nvSpPr>
        <p:spPr/>
        <p:txBody>
          <a:bodyPr>
            <a:normAutofit/>
          </a:bodyPr>
          <a:lstStyle/>
          <a:p>
            <a:r>
              <a:rPr lang="en-US" dirty="0"/>
              <a:t>Please see FSO webpages and Foundation webpages for additional information</a:t>
            </a:r>
          </a:p>
          <a:p>
            <a:endParaRPr lang="en-US" dirty="0"/>
          </a:p>
          <a:p>
            <a:r>
              <a:rPr lang="en-US" dirty="0"/>
              <a:t>Plan to schedule a meeting with Dr. Brittany Allison or Dr. Stephanie Wallach: </a:t>
            </a:r>
            <a:r>
              <a:rPr lang="en-US" dirty="0">
                <a:hlinkClick r:id="rId2"/>
              </a:rPr>
              <a:t>https://cmu.joinhandshake.com/appointments/new</a:t>
            </a:r>
            <a:r>
              <a:rPr lang="en-US" dirty="0"/>
              <a:t> </a:t>
            </a:r>
          </a:p>
          <a:p>
            <a:pPr lvl="1"/>
            <a:r>
              <a:rPr lang="en-US" dirty="0"/>
              <a:t>Choose “Specialized Appointments”, then “Undergraduate Research an d Fellowship/Scholarship Appointments”</a:t>
            </a:r>
          </a:p>
        </p:txBody>
      </p:sp>
      <p:pic>
        <p:nvPicPr>
          <p:cNvPr id="4" name="Picture 3" descr="https://public.boxcloud.com/api/2.0/internal_files/524415965272/versions/555473233672/representations/png_paged_2048x2048/content/1.png?access_token=1!BLHTU_FhTlTxRaupK5vXfOmGPJCLS6x6oXKDgPdS_7Y-wU0NHyEz2tEM2ETF1XbbxwYPGJJ_lKC7HU5TiyZbg6rd8zIc_6hyoKUCckpqCLYJ9bPO9alR_CqFQzbtTZmXC3pMh67doVUCa1elBubB_sGBuZGWA87QAfnuRh0Ni_CK1ol0hLxpW2q0HjM9dxtf-fyZoBOVoEcaPWj8pZXzL9gb16S_fE0UDzhuGAL75zkH9GQQP3ToFPrQLK9Vbbr2hIB1UzxQB4el0miPS4oU-O9HcNxgzJ8rRD3WH5qsjXsHCsOCHhyId-42MS8R2Jt6t0FYHVq8U9URwrCxRxGqGQ8L5xAoa-6aLZPAYb7JExxqwvYjXXurQDsogV_TmqVLtW7VDgxPVCzc_TAM73RWF7fOjuk3i5m3AwV6PgOPNfXijYInkXK-_VBKO6095jK6-duMHBqBKOLzPGci3hY__aIeIFIbdif8iUbymwZjwX0HyQm6GsAwqW2kGPQUFWJ0Qc38SwnYGHgcjAMDJ0PEaaWchtcvnoMPFSrPRaVh9RydXRqQXHjSLXt9hUfGoWkAZw..&amp;shared_link=https%3A%2F%2Fcmu.app.box.com%2Fs%2Fdq57l57u7pqkjrhcdae6pbuhcx02r29y&amp;box_client_name=box-content-preview&amp;box_client_version=2.68.0">
            <a:extLst>
              <a:ext uri="{FF2B5EF4-FFF2-40B4-BE49-F238E27FC236}">
                <a16:creationId xmlns:a16="http://schemas.microsoft.com/office/drawing/2014/main" id="{179F0603-E397-0F4B-A2AD-BB9929024C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72" r="76777"/>
          <a:stretch/>
        </p:blipFill>
        <p:spPr bwMode="auto">
          <a:xfrm>
            <a:off x="78338" y="0"/>
            <a:ext cx="6000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643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ECB50-58E1-FA4B-A686-5BC5AE76505D}"/>
              </a:ext>
            </a:extLst>
          </p:cNvPr>
          <p:cNvSpPr>
            <a:spLocks noGrp="1"/>
          </p:cNvSpPr>
          <p:nvPr>
            <p:ph type="title"/>
          </p:nvPr>
        </p:nvSpPr>
        <p:spPr/>
        <p:txBody>
          <a:bodyPr/>
          <a:lstStyle/>
          <a:p>
            <a:r>
              <a:rPr lang="en-US" dirty="0"/>
              <a:t>Important points to consider</a:t>
            </a:r>
          </a:p>
        </p:txBody>
      </p:sp>
      <p:sp>
        <p:nvSpPr>
          <p:cNvPr id="3" name="Content Placeholder 2">
            <a:extLst>
              <a:ext uri="{FF2B5EF4-FFF2-40B4-BE49-F238E27FC236}">
                <a16:creationId xmlns:a16="http://schemas.microsoft.com/office/drawing/2014/main" id="{F248A624-E621-F94C-83E5-DCA09C8F57CA}"/>
              </a:ext>
            </a:extLst>
          </p:cNvPr>
          <p:cNvSpPr>
            <a:spLocks noGrp="1"/>
          </p:cNvSpPr>
          <p:nvPr>
            <p:ph idx="1"/>
          </p:nvPr>
        </p:nvSpPr>
        <p:spPr>
          <a:xfrm>
            <a:off x="838200" y="1825624"/>
            <a:ext cx="11049000" cy="5032375"/>
          </a:xfrm>
        </p:spPr>
        <p:txBody>
          <a:bodyPr>
            <a:normAutofit/>
          </a:bodyPr>
          <a:lstStyle/>
          <a:p>
            <a:r>
              <a:rPr lang="en-US" sz="2400" dirty="0"/>
              <a:t>The Rhodes, Marshall, Mitchell, Churchill and Gates-Cambridge scholarships are among the most prestigious, sought-after awards for U.S. students. Recipients study at world-renowned institutions, become immersed in another culture, receive lifelong recognition, meet fellow scholars, and join networks of the scholarships’ distinguished alumni.</a:t>
            </a:r>
          </a:p>
          <a:p>
            <a:endParaRPr lang="en-US" sz="2400" dirty="0"/>
          </a:p>
          <a:p>
            <a:r>
              <a:rPr lang="en-US" sz="2400" b="1" u="sng" dirty="0"/>
              <a:t>In other words, highly competitive!</a:t>
            </a:r>
          </a:p>
          <a:p>
            <a:endParaRPr lang="en-US" sz="2400" dirty="0"/>
          </a:p>
          <a:p>
            <a:r>
              <a:rPr lang="en-US" sz="2400" dirty="0"/>
              <a:t>These are </a:t>
            </a:r>
            <a:r>
              <a:rPr lang="en-US" sz="2400" b="1" dirty="0"/>
              <a:t>academic</a:t>
            </a:r>
            <a:r>
              <a:rPr lang="en-US" sz="2400" dirty="0"/>
              <a:t> awards, for students looking for an immersive, high-intensity, rich study/research graduate experience which is crucial to their career plans</a:t>
            </a:r>
          </a:p>
          <a:p>
            <a:endParaRPr lang="en-US" sz="2400" dirty="0"/>
          </a:p>
          <a:p>
            <a:r>
              <a:rPr lang="en-US" sz="2400" dirty="0"/>
              <a:t>These scholarships award focus, precision, past and future impact, achievement, etc</a:t>
            </a:r>
          </a:p>
          <a:p>
            <a:endParaRPr lang="en-US" sz="2400" dirty="0"/>
          </a:p>
          <a:p>
            <a:endParaRPr lang="en-US" sz="2400" dirty="0"/>
          </a:p>
        </p:txBody>
      </p:sp>
      <p:pic>
        <p:nvPicPr>
          <p:cNvPr id="4" name="Picture 3" descr="https://public.boxcloud.com/api/2.0/internal_files/524415965272/versions/555473233672/representations/png_paged_2048x2048/content/1.png?access_token=1!BLHTU_FhTlTxRaupK5vXfOmGPJCLS6x6oXKDgPdS_7Y-wU0NHyEz2tEM2ETF1XbbxwYPGJJ_lKC7HU5TiyZbg6rd8zIc_6hyoKUCckpqCLYJ9bPO9alR_CqFQzbtTZmXC3pMh67doVUCa1elBubB_sGBuZGWA87QAfnuRh0Ni_CK1ol0hLxpW2q0HjM9dxtf-fyZoBOVoEcaPWj8pZXzL9gb16S_fE0UDzhuGAL75zkH9GQQP3ToFPrQLK9Vbbr2hIB1UzxQB4el0miPS4oU-O9HcNxgzJ8rRD3WH5qsjXsHCsOCHhyId-42MS8R2Jt6t0FYHVq8U9URwrCxRxGqGQ8L5xAoa-6aLZPAYb7JExxqwvYjXXurQDsogV_TmqVLtW7VDgxPVCzc_TAM73RWF7fOjuk3i5m3AwV6PgOPNfXijYInkXK-_VBKO6095jK6-duMHBqBKOLzPGci3hY__aIeIFIbdif8iUbymwZjwX0HyQm6GsAwqW2kGPQUFWJ0Qc38SwnYGHgcjAMDJ0PEaaWchtcvnoMPFSrPRaVh9RydXRqQXHjSLXt9hUfGoWkAZw..&amp;shared_link=https%3A%2F%2Fcmu.app.box.com%2Fs%2Fdq57l57u7pqkjrhcdae6pbuhcx02r29y&amp;box_client_name=box-content-preview&amp;box_client_version=2.68.0">
            <a:extLst>
              <a:ext uri="{FF2B5EF4-FFF2-40B4-BE49-F238E27FC236}">
                <a16:creationId xmlns:a16="http://schemas.microsoft.com/office/drawing/2014/main" id="{41BED286-6D82-FF4E-8E77-6E6F680385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72" r="76777"/>
          <a:stretch/>
        </p:blipFill>
        <p:spPr bwMode="auto">
          <a:xfrm>
            <a:off x="78338" y="0"/>
            <a:ext cx="6000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018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96F3C-B8F4-3B4A-BBB2-268010FB623C}"/>
              </a:ext>
            </a:extLst>
          </p:cNvPr>
          <p:cNvSpPr>
            <a:spLocks noGrp="1"/>
          </p:cNvSpPr>
          <p:nvPr>
            <p:ph type="title"/>
          </p:nvPr>
        </p:nvSpPr>
        <p:spPr/>
        <p:txBody>
          <a:bodyPr/>
          <a:lstStyle/>
          <a:p>
            <a:endParaRPr lang="en-US"/>
          </a:p>
        </p:txBody>
      </p:sp>
      <p:pic>
        <p:nvPicPr>
          <p:cNvPr id="5" name="zoom_0.mp4">
            <a:hlinkClick r:id="" action="ppaction://media"/>
            <a:extLst>
              <a:ext uri="{FF2B5EF4-FFF2-40B4-BE49-F238E27FC236}">
                <a16:creationId xmlns:a16="http://schemas.microsoft.com/office/drawing/2014/main" id="{72645948-25A7-174F-8365-3E1E31FBDAC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9869" y="152400"/>
            <a:ext cx="11698132" cy="6580051"/>
          </a:xfrm>
        </p:spPr>
      </p:pic>
    </p:spTree>
    <p:extLst>
      <p:ext uri="{BB962C8B-B14F-4D97-AF65-F5344CB8AC3E}">
        <p14:creationId xmlns:p14="http://schemas.microsoft.com/office/powerpoint/2010/main" val="60245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4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FE15B-3B08-DA46-84C6-34B6BD115808}"/>
              </a:ext>
            </a:extLst>
          </p:cNvPr>
          <p:cNvSpPr>
            <a:spLocks noGrp="1"/>
          </p:cNvSpPr>
          <p:nvPr>
            <p:ph type="title"/>
          </p:nvPr>
        </p:nvSpPr>
        <p:spPr/>
        <p:txBody>
          <a:bodyPr/>
          <a:lstStyle/>
          <a:p>
            <a:r>
              <a:rPr lang="en-US" dirty="0"/>
              <a:t>Specific to the 2021-2022 cycle</a:t>
            </a:r>
          </a:p>
        </p:txBody>
      </p:sp>
      <p:sp>
        <p:nvSpPr>
          <p:cNvPr id="3" name="Content Placeholder 2">
            <a:extLst>
              <a:ext uri="{FF2B5EF4-FFF2-40B4-BE49-F238E27FC236}">
                <a16:creationId xmlns:a16="http://schemas.microsoft.com/office/drawing/2014/main" id="{461BAB2B-4A6E-934A-A88E-C067647BCE06}"/>
              </a:ext>
            </a:extLst>
          </p:cNvPr>
          <p:cNvSpPr>
            <a:spLocks noGrp="1"/>
          </p:cNvSpPr>
          <p:nvPr>
            <p:ph idx="1"/>
          </p:nvPr>
        </p:nvSpPr>
        <p:spPr/>
        <p:txBody>
          <a:bodyPr>
            <a:normAutofit/>
          </a:bodyPr>
          <a:lstStyle/>
          <a:p>
            <a:r>
              <a:rPr lang="en-US" dirty="0"/>
              <a:t>Important to demonstrate continued achievement during covid circumstances</a:t>
            </a:r>
          </a:p>
          <a:p>
            <a:endParaRPr lang="en-US" dirty="0"/>
          </a:p>
          <a:p>
            <a:r>
              <a:rPr lang="en-US" dirty="0"/>
              <a:t>Students who receive these awards WILL have continued research, leadership, service, and academic excellence during this time</a:t>
            </a:r>
          </a:p>
          <a:p>
            <a:endParaRPr lang="en-US" dirty="0"/>
          </a:p>
          <a:p>
            <a:r>
              <a:rPr lang="en-US" dirty="0"/>
              <a:t>Hallmark of a leader is one who not only survives, but thrives during non-ideal circumstances</a:t>
            </a:r>
          </a:p>
          <a:p>
            <a:endParaRPr lang="en-US" dirty="0"/>
          </a:p>
          <a:p>
            <a:endParaRPr lang="en-US" dirty="0"/>
          </a:p>
        </p:txBody>
      </p:sp>
      <p:pic>
        <p:nvPicPr>
          <p:cNvPr id="4" name="Picture 3" descr="https://public.boxcloud.com/api/2.0/internal_files/524415965272/versions/555473233672/representations/png_paged_2048x2048/content/1.png?access_token=1!BLHTU_FhTlTxRaupK5vXfOmGPJCLS6x6oXKDgPdS_7Y-wU0NHyEz2tEM2ETF1XbbxwYPGJJ_lKC7HU5TiyZbg6rd8zIc_6hyoKUCckpqCLYJ9bPO9alR_CqFQzbtTZmXC3pMh67doVUCa1elBubB_sGBuZGWA87QAfnuRh0Ni_CK1ol0hLxpW2q0HjM9dxtf-fyZoBOVoEcaPWj8pZXzL9gb16S_fE0UDzhuGAL75zkH9GQQP3ToFPrQLK9Vbbr2hIB1UzxQB4el0miPS4oU-O9HcNxgzJ8rRD3WH5qsjXsHCsOCHhyId-42MS8R2Jt6t0FYHVq8U9URwrCxRxGqGQ8L5xAoa-6aLZPAYb7JExxqwvYjXXurQDsogV_TmqVLtW7VDgxPVCzc_TAM73RWF7fOjuk3i5m3AwV6PgOPNfXijYInkXK-_VBKO6095jK6-duMHBqBKOLzPGci3hY__aIeIFIbdif8iUbymwZjwX0HyQm6GsAwqW2kGPQUFWJ0Qc38SwnYGHgcjAMDJ0PEaaWchtcvnoMPFSrPRaVh9RydXRqQXHjSLXt9hUfGoWkAZw..&amp;shared_link=https%3A%2F%2Fcmu.app.box.com%2Fs%2Fdq57l57u7pqkjrhcdae6pbuhcx02r29y&amp;box_client_name=box-content-preview&amp;box_client_version=2.68.0">
            <a:extLst>
              <a:ext uri="{FF2B5EF4-FFF2-40B4-BE49-F238E27FC236}">
                <a16:creationId xmlns:a16="http://schemas.microsoft.com/office/drawing/2014/main" id="{5C4C40BD-3607-3D4C-85E3-2C697293BE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72" r="76777"/>
          <a:stretch/>
        </p:blipFill>
        <p:spPr bwMode="auto">
          <a:xfrm>
            <a:off x="78338" y="0"/>
            <a:ext cx="6000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085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09032-55C3-ED4E-A8FC-E0DD841B0D69}"/>
              </a:ext>
            </a:extLst>
          </p:cNvPr>
          <p:cNvSpPr>
            <a:spLocks noGrp="1"/>
          </p:cNvSpPr>
          <p:nvPr>
            <p:ph type="title"/>
          </p:nvPr>
        </p:nvSpPr>
        <p:spPr/>
        <p:txBody>
          <a:bodyPr/>
          <a:lstStyle/>
          <a:p>
            <a:r>
              <a:rPr lang="en-US" dirty="0"/>
              <a:t>Important upcoming dates</a:t>
            </a:r>
          </a:p>
        </p:txBody>
      </p:sp>
      <p:sp>
        <p:nvSpPr>
          <p:cNvPr id="3" name="Content Placeholder 2">
            <a:extLst>
              <a:ext uri="{FF2B5EF4-FFF2-40B4-BE49-F238E27FC236}">
                <a16:creationId xmlns:a16="http://schemas.microsoft.com/office/drawing/2014/main" id="{E23FFAD3-F033-E548-8714-B6572E94BCB0}"/>
              </a:ext>
            </a:extLst>
          </p:cNvPr>
          <p:cNvSpPr>
            <a:spLocks noGrp="1"/>
          </p:cNvSpPr>
          <p:nvPr>
            <p:ph idx="1"/>
          </p:nvPr>
        </p:nvSpPr>
        <p:spPr>
          <a:xfrm>
            <a:off x="838200" y="1825625"/>
            <a:ext cx="10676467" cy="4812242"/>
          </a:xfrm>
        </p:spPr>
        <p:txBody>
          <a:bodyPr>
            <a:normAutofit/>
          </a:bodyPr>
          <a:lstStyle/>
          <a:p>
            <a:r>
              <a:rPr lang="en-US" sz="2400" b="1" dirty="0"/>
              <a:t>April – May</a:t>
            </a:r>
            <a:r>
              <a:rPr lang="en-US" sz="2400" dirty="0"/>
              <a:t>: One-on-one zoom appointment with Dr. Brittany Allison (ballison) or Dr. Stephanie Wallach (sw4s) to learn more about you, determine eligibility and fit for UK/Ireland awards, and possibly recommend other awards/opportunities</a:t>
            </a:r>
          </a:p>
          <a:p>
            <a:endParaRPr lang="en-US" sz="2400" dirty="0"/>
          </a:p>
          <a:p>
            <a:r>
              <a:rPr lang="en-US" sz="2400" b="1" dirty="0"/>
              <a:t>May – June</a:t>
            </a:r>
            <a:r>
              <a:rPr lang="en-US" sz="2400" dirty="0"/>
              <a:t>: Research UK programs, draft personal statement, contact letter writers, compile pre-application materials</a:t>
            </a:r>
          </a:p>
          <a:p>
            <a:endParaRPr lang="en-US" sz="2400" dirty="0"/>
          </a:p>
          <a:p>
            <a:r>
              <a:rPr lang="en-US" sz="2400" b="1" u="sng" dirty="0">
                <a:solidFill>
                  <a:srgbClr val="C00000"/>
                </a:solidFill>
              </a:rPr>
              <a:t>Tuesday, June 15</a:t>
            </a:r>
            <a:r>
              <a:rPr lang="en-US" sz="2400" b="1" u="sng" baseline="30000" dirty="0">
                <a:solidFill>
                  <a:srgbClr val="C00000"/>
                </a:solidFill>
              </a:rPr>
              <a:t>th</a:t>
            </a:r>
            <a:r>
              <a:rPr lang="en-US" sz="2400" b="1" u="sng" dirty="0">
                <a:solidFill>
                  <a:srgbClr val="C00000"/>
                </a:solidFill>
              </a:rPr>
              <a:t>, 2021</a:t>
            </a:r>
            <a:r>
              <a:rPr lang="en-US" sz="2400" dirty="0"/>
              <a:t>: Pre-Application Deadline</a:t>
            </a:r>
          </a:p>
          <a:p>
            <a:endParaRPr lang="en-US" sz="2400" dirty="0"/>
          </a:p>
          <a:p>
            <a:r>
              <a:rPr lang="en-US" sz="2400" dirty="0"/>
              <a:t>June – August: Continue to work with FSO on application materials; correspond with potential UK advisors</a:t>
            </a:r>
          </a:p>
        </p:txBody>
      </p:sp>
      <p:pic>
        <p:nvPicPr>
          <p:cNvPr id="4" name="Picture 3" descr="https://public.boxcloud.com/api/2.0/internal_files/524415965272/versions/555473233672/representations/png_paged_2048x2048/content/1.png?access_token=1!BLHTU_FhTlTxRaupK5vXfOmGPJCLS6x6oXKDgPdS_7Y-wU0NHyEz2tEM2ETF1XbbxwYPGJJ_lKC7HU5TiyZbg6rd8zIc_6hyoKUCckpqCLYJ9bPO9alR_CqFQzbtTZmXC3pMh67doVUCa1elBubB_sGBuZGWA87QAfnuRh0Ni_CK1ol0hLxpW2q0HjM9dxtf-fyZoBOVoEcaPWj8pZXzL9gb16S_fE0UDzhuGAL75zkH9GQQP3ToFPrQLK9Vbbr2hIB1UzxQB4el0miPS4oU-O9HcNxgzJ8rRD3WH5qsjXsHCsOCHhyId-42MS8R2Jt6t0FYHVq8U9URwrCxRxGqGQ8L5xAoa-6aLZPAYb7JExxqwvYjXXurQDsogV_TmqVLtW7VDgxPVCzc_TAM73RWF7fOjuk3i5m3AwV6PgOPNfXijYInkXK-_VBKO6095jK6-duMHBqBKOLzPGci3hY__aIeIFIbdif8iUbymwZjwX0HyQm6GsAwqW2kGPQUFWJ0Qc38SwnYGHgcjAMDJ0PEaaWchtcvnoMPFSrPRaVh9RydXRqQXHjSLXt9hUfGoWkAZw..&amp;shared_link=https%3A%2F%2Fcmu.app.box.com%2Fs%2Fdq57l57u7pqkjrhcdae6pbuhcx02r29y&amp;box_client_name=box-content-preview&amp;box_client_version=2.68.0">
            <a:extLst>
              <a:ext uri="{FF2B5EF4-FFF2-40B4-BE49-F238E27FC236}">
                <a16:creationId xmlns:a16="http://schemas.microsoft.com/office/drawing/2014/main" id="{8130F19E-E5F9-4447-B04A-D40DBFA34B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72" r="76777"/>
          <a:stretch/>
        </p:blipFill>
        <p:spPr bwMode="auto">
          <a:xfrm>
            <a:off x="78338" y="0"/>
            <a:ext cx="6000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185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7112D-3654-8B41-A209-199A4380BAD2}"/>
              </a:ext>
            </a:extLst>
          </p:cNvPr>
          <p:cNvSpPr>
            <a:spLocks noGrp="1"/>
          </p:cNvSpPr>
          <p:nvPr>
            <p:ph type="title"/>
          </p:nvPr>
        </p:nvSpPr>
        <p:spPr/>
        <p:txBody>
          <a:bodyPr/>
          <a:lstStyle/>
          <a:p>
            <a:r>
              <a:rPr lang="en-US" dirty="0"/>
              <a:t>Parting Thoughts, Q&amp;A, Thank you!</a:t>
            </a:r>
          </a:p>
        </p:txBody>
      </p:sp>
      <p:sp>
        <p:nvSpPr>
          <p:cNvPr id="3" name="Content Placeholder 2">
            <a:extLst>
              <a:ext uri="{FF2B5EF4-FFF2-40B4-BE49-F238E27FC236}">
                <a16:creationId xmlns:a16="http://schemas.microsoft.com/office/drawing/2014/main" id="{CEF859EC-85DB-3348-BB3C-154CA2B49066}"/>
              </a:ext>
            </a:extLst>
          </p:cNvPr>
          <p:cNvSpPr>
            <a:spLocks noGrp="1"/>
          </p:cNvSpPr>
          <p:nvPr>
            <p:ph idx="1"/>
          </p:nvPr>
        </p:nvSpPr>
        <p:spPr>
          <a:xfrm>
            <a:off x="838199" y="1825624"/>
            <a:ext cx="11032067" cy="5032375"/>
          </a:xfrm>
        </p:spPr>
        <p:txBody>
          <a:bodyPr>
            <a:normAutofit/>
          </a:bodyPr>
          <a:lstStyle/>
          <a:p>
            <a:r>
              <a:rPr lang="en-US" dirty="0"/>
              <a:t>Start pre-application early</a:t>
            </a:r>
          </a:p>
          <a:p>
            <a:endParaRPr lang="en-US" dirty="0"/>
          </a:p>
          <a:p>
            <a:r>
              <a:rPr lang="en-US" dirty="0"/>
              <a:t>Take advantage of ALL resources: Fellowships &amp; Scholarships Office, scholarship-specific websites and scholar bios, and your mentors!</a:t>
            </a:r>
          </a:p>
          <a:p>
            <a:endParaRPr lang="en-US" dirty="0"/>
          </a:p>
          <a:p>
            <a:r>
              <a:rPr lang="en-US" dirty="0"/>
              <a:t>Book with us via Handshake</a:t>
            </a:r>
          </a:p>
          <a:p>
            <a:pPr lvl="1"/>
            <a:r>
              <a:rPr lang="en-US" dirty="0">
                <a:hlinkClick r:id="rId3"/>
              </a:rPr>
              <a:t>https://cmu.joinhandshake.com/appointments/new</a:t>
            </a:r>
            <a:r>
              <a:rPr lang="en-US" dirty="0"/>
              <a:t> </a:t>
            </a:r>
          </a:p>
          <a:p>
            <a:pPr lvl="1"/>
            <a:r>
              <a:rPr lang="en-US" dirty="0"/>
              <a:t>Choose “Specialized Appointments”, then “Undergraduate Research an d Fellowship/Scholarship Appointments”</a:t>
            </a:r>
          </a:p>
          <a:p>
            <a:pPr lvl="1"/>
            <a:endParaRPr lang="en-US" dirty="0"/>
          </a:p>
          <a:p>
            <a:r>
              <a:rPr lang="en-US" dirty="0"/>
              <a:t>Embrace the process</a:t>
            </a:r>
          </a:p>
        </p:txBody>
      </p:sp>
      <p:pic>
        <p:nvPicPr>
          <p:cNvPr id="4" name="Picture 3" descr="https://public.boxcloud.com/api/2.0/internal_files/524415965272/versions/555473233672/representations/png_paged_2048x2048/content/1.png?access_token=1!BLHTU_FhTlTxRaupK5vXfOmGPJCLS6x6oXKDgPdS_7Y-wU0NHyEz2tEM2ETF1XbbxwYPGJJ_lKC7HU5TiyZbg6rd8zIc_6hyoKUCckpqCLYJ9bPO9alR_CqFQzbtTZmXC3pMh67doVUCa1elBubB_sGBuZGWA87QAfnuRh0Ni_CK1ol0hLxpW2q0HjM9dxtf-fyZoBOVoEcaPWj8pZXzL9gb16S_fE0UDzhuGAL75zkH9GQQP3ToFPrQLK9Vbbr2hIB1UzxQB4el0miPS4oU-O9HcNxgzJ8rRD3WH5qsjXsHCsOCHhyId-42MS8R2Jt6t0FYHVq8U9URwrCxRxGqGQ8L5xAoa-6aLZPAYb7JExxqwvYjXXurQDsogV_TmqVLtW7VDgxPVCzc_TAM73RWF7fOjuk3i5m3AwV6PgOPNfXijYInkXK-_VBKO6095jK6-duMHBqBKOLzPGci3hY__aIeIFIbdif8iUbymwZjwX0HyQm6GsAwqW2kGPQUFWJ0Qc38SwnYGHgcjAMDJ0PEaaWchtcvnoMPFSrPRaVh9RydXRqQXHjSLXt9hUfGoWkAZw..&amp;shared_link=https%3A%2F%2Fcmu.app.box.com%2Fs%2Fdq57l57u7pqkjrhcdae6pbuhcx02r29y&amp;box_client_name=box-content-preview&amp;box_client_version=2.68.0">
            <a:extLst>
              <a:ext uri="{FF2B5EF4-FFF2-40B4-BE49-F238E27FC236}">
                <a16:creationId xmlns:a16="http://schemas.microsoft.com/office/drawing/2014/main" id="{318169D4-2A4D-154D-A7D2-363BA1F810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472" r="76777"/>
          <a:stretch/>
        </p:blipFill>
        <p:spPr bwMode="auto">
          <a:xfrm>
            <a:off x="78338" y="0"/>
            <a:ext cx="6000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293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4307-9362-DA47-B295-DCB00CD5B1D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7E2D6EC-BDB5-9E42-BC0A-64525E3ABB1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9580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F9870-B3D8-FB4C-BF9F-39568FC811B2}"/>
              </a:ext>
            </a:extLst>
          </p:cNvPr>
          <p:cNvSpPr>
            <a:spLocks noGrp="1"/>
          </p:cNvSpPr>
          <p:nvPr>
            <p:ph type="title"/>
          </p:nvPr>
        </p:nvSpPr>
        <p:spPr/>
        <p:txBody>
          <a:bodyPr/>
          <a:lstStyle/>
          <a:p>
            <a:r>
              <a:rPr lang="en-US" dirty="0"/>
              <a:t>Welcome and Introduction</a:t>
            </a:r>
          </a:p>
        </p:txBody>
      </p:sp>
      <p:sp>
        <p:nvSpPr>
          <p:cNvPr id="3" name="Content Placeholder 2">
            <a:extLst>
              <a:ext uri="{FF2B5EF4-FFF2-40B4-BE49-F238E27FC236}">
                <a16:creationId xmlns:a16="http://schemas.microsoft.com/office/drawing/2014/main" id="{07D5116C-F7BB-3242-8D71-19AC6147CEF4}"/>
              </a:ext>
            </a:extLst>
          </p:cNvPr>
          <p:cNvSpPr>
            <a:spLocks noGrp="1"/>
          </p:cNvSpPr>
          <p:nvPr>
            <p:ph idx="1"/>
          </p:nvPr>
        </p:nvSpPr>
        <p:spPr/>
        <p:txBody>
          <a:bodyPr/>
          <a:lstStyle/>
          <a:p>
            <a:r>
              <a:rPr lang="en-US" dirty="0"/>
              <a:t>Why study in the UK or Ireland?</a:t>
            </a:r>
          </a:p>
          <a:p>
            <a:endParaRPr lang="en-US" dirty="0"/>
          </a:p>
          <a:p>
            <a:r>
              <a:rPr lang="en-US" dirty="0"/>
              <a:t>Who is a strong fit?</a:t>
            </a:r>
          </a:p>
          <a:p>
            <a:endParaRPr lang="en-US" dirty="0"/>
          </a:p>
          <a:p>
            <a:r>
              <a:rPr lang="en-US" dirty="0"/>
              <a:t>Outline of presentation</a:t>
            </a:r>
          </a:p>
          <a:p>
            <a:pPr lvl="1"/>
            <a:r>
              <a:rPr lang="en-US" dirty="0"/>
              <a:t>Description of awards</a:t>
            </a:r>
          </a:p>
          <a:p>
            <a:pPr lvl="1"/>
            <a:r>
              <a:rPr lang="en-US" dirty="0"/>
              <a:t>Key elements of strong UK application essays</a:t>
            </a:r>
          </a:p>
          <a:p>
            <a:pPr lvl="1"/>
            <a:r>
              <a:rPr lang="en-US" dirty="0"/>
              <a:t>Pre-application</a:t>
            </a:r>
          </a:p>
          <a:p>
            <a:pPr lvl="1"/>
            <a:r>
              <a:rPr lang="en-US" dirty="0"/>
              <a:t>Timeline</a:t>
            </a:r>
          </a:p>
        </p:txBody>
      </p:sp>
      <p:pic>
        <p:nvPicPr>
          <p:cNvPr id="5" name="Picture 4" descr="https://public.boxcloud.com/api/2.0/internal_files/524415965272/versions/555473233672/representations/png_paged_2048x2048/content/1.png?access_token=1!BLHTU_FhTlTxRaupK5vXfOmGPJCLS6x6oXKDgPdS_7Y-wU0NHyEz2tEM2ETF1XbbxwYPGJJ_lKC7HU5TiyZbg6rd8zIc_6hyoKUCckpqCLYJ9bPO9alR_CqFQzbtTZmXC3pMh67doVUCa1elBubB_sGBuZGWA87QAfnuRh0Ni_CK1ol0hLxpW2q0HjM9dxtf-fyZoBOVoEcaPWj8pZXzL9gb16S_fE0UDzhuGAL75zkH9GQQP3ToFPrQLK9Vbbr2hIB1UzxQB4el0miPS4oU-O9HcNxgzJ8rRD3WH5qsjXsHCsOCHhyId-42MS8R2Jt6t0FYHVq8U9URwrCxRxGqGQ8L5xAoa-6aLZPAYb7JExxqwvYjXXurQDsogV_TmqVLtW7VDgxPVCzc_TAM73RWF7fOjuk3i5m3AwV6PgOPNfXijYInkXK-_VBKO6095jK6-duMHBqBKOLzPGci3hY__aIeIFIbdif8iUbymwZjwX0HyQm6GsAwqW2kGPQUFWJ0Qc38SwnYGHgcjAMDJ0PEaaWchtcvnoMPFSrPRaVh9RydXRqQXHjSLXt9hUfGoWkAZw..&amp;shared_link=https%3A%2F%2Fcmu.app.box.com%2Fs%2Fdq57l57u7pqkjrhcdae6pbuhcx02r29y&amp;box_client_name=box-content-preview&amp;box_client_version=2.68.0">
            <a:extLst>
              <a:ext uri="{FF2B5EF4-FFF2-40B4-BE49-F238E27FC236}">
                <a16:creationId xmlns:a16="http://schemas.microsoft.com/office/drawing/2014/main" id="{7573C39D-1A3B-804D-9A83-EA398A3181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72" r="76777"/>
          <a:stretch/>
        </p:blipFill>
        <p:spPr bwMode="auto">
          <a:xfrm>
            <a:off x="78338" y="0"/>
            <a:ext cx="6000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4774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1222</TotalTime>
  <Words>2862</Words>
  <Application>Microsoft Macintosh PowerPoint</Application>
  <PresentationFormat>Widescreen</PresentationFormat>
  <Paragraphs>279</Paragraphs>
  <Slides>27</Slides>
  <Notes>23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Wingdings</vt:lpstr>
      <vt:lpstr>Office Theme</vt:lpstr>
      <vt:lpstr>Scholarships in the  United Kingdom and Ireland</vt:lpstr>
      <vt:lpstr>Hello! And agenda</vt:lpstr>
      <vt:lpstr>Important points to consider</vt:lpstr>
      <vt:lpstr>PowerPoint Presentation</vt:lpstr>
      <vt:lpstr>Specific to the 2021-2022 cycle</vt:lpstr>
      <vt:lpstr>Important upcoming dates</vt:lpstr>
      <vt:lpstr>Parting Thoughts, Q&amp;A, Thank you!</vt:lpstr>
      <vt:lpstr>PowerPoint Presentation</vt:lpstr>
      <vt:lpstr>Welcome and Introduction</vt:lpstr>
      <vt:lpstr>Marshall</vt:lpstr>
      <vt:lpstr>Rhodes</vt:lpstr>
      <vt:lpstr>Churchill</vt:lpstr>
      <vt:lpstr>Gates Cambridge</vt:lpstr>
      <vt:lpstr>Mitchell</vt:lpstr>
      <vt:lpstr>Application materials</vt:lpstr>
      <vt:lpstr>Full disclosure…</vt:lpstr>
      <vt:lpstr>Key elements of strong UK application essays</vt:lpstr>
      <vt:lpstr>Key elements of strong UK application essays</vt:lpstr>
      <vt:lpstr>Key elements of strong UK application essays</vt:lpstr>
      <vt:lpstr>Key elements of strong UK application essays</vt:lpstr>
      <vt:lpstr>Key elements of strong UK application essays</vt:lpstr>
      <vt:lpstr>Programs of Study</vt:lpstr>
      <vt:lpstr>Materials for the Pre-Application – due mid June</vt:lpstr>
      <vt:lpstr>PowerPoint Presentation</vt:lpstr>
      <vt:lpstr>PowerPoint Presentation</vt:lpstr>
      <vt:lpstr>Timeline</vt:lpstr>
      <vt:lpstr>Thank you for attending!</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Brittany Allison</dc:creator>
  <cp:lastModifiedBy>Brittany Allison</cp:lastModifiedBy>
  <cp:revision>32</cp:revision>
  <dcterms:created xsi:type="dcterms:W3CDTF">2021-03-29T21:28:13Z</dcterms:created>
  <dcterms:modified xsi:type="dcterms:W3CDTF">2021-03-30T17:50:40Z</dcterms:modified>
</cp:coreProperties>
</file>